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1" r:id="rId3"/>
    <p:sldId id="272" r:id="rId4"/>
    <p:sldId id="305" r:id="rId5"/>
    <p:sldId id="306" r:id="rId6"/>
    <p:sldId id="286" r:id="rId7"/>
    <p:sldId id="307" r:id="rId8"/>
    <p:sldId id="308" r:id="rId9"/>
    <p:sldId id="303" r:id="rId10"/>
    <p:sldId id="300" r:id="rId11"/>
    <p:sldId id="304" r:id="rId12"/>
    <p:sldId id="292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AF6AA21-F394-4B84-9FF1-B5126A7EBB76}">
          <p14:sldIdLst>
            <p14:sldId id="256"/>
            <p14:sldId id="281"/>
            <p14:sldId id="272"/>
            <p14:sldId id="305"/>
            <p14:sldId id="306"/>
            <p14:sldId id="286"/>
            <p14:sldId id="307"/>
            <p14:sldId id="308"/>
            <p14:sldId id="303"/>
          </p14:sldIdLst>
        </p14:section>
        <p14:section name="Untitled Section" id="{7568EC69-BDA8-476C-B446-B946C75CF944}">
          <p14:sldIdLst>
            <p14:sldId id="300"/>
            <p14:sldId id="304"/>
            <p14:sldId id="292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A813C-A501-4FF9-9613-3828807250AB}" v="5" dt="2026-08-04T13:49:28.1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101" d="100"/>
          <a:sy n="101" d="100"/>
        </p:scale>
        <p:origin x="6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F4B80-7932-4164-9C97-77D07FA881D5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475F05-F9C3-4B81-ACBF-51BF9AA1236C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Ultra-rare trio exome (URTE)</a:t>
          </a:r>
        </a:p>
      </dgm:t>
    </dgm:pt>
    <dgm:pt modelId="{4A975B81-56C3-4AC9-9119-61600D2E6239}" type="parTrans" cxnId="{305FE11E-7B73-4AF1-9D6E-B068869FD80F}">
      <dgm:prSet/>
      <dgm:spPr/>
      <dgm:t>
        <a:bodyPr/>
        <a:lstStyle/>
        <a:p>
          <a:endParaRPr lang="en-US"/>
        </a:p>
      </dgm:t>
    </dgm:pt>
    <dgm:pt modelId="{F63BDCBC-D845-4012-8787-8CD28870F15B}" type="sibTrans" cxnId="{305FE11E-7B73-4AF1-9D6E-B068869FD80F}">
      <dgm:prSet/>
      <dgm:spPr/>
      <dgm:t>
        <a:bodyPr/>
        <a:lstStyle/>
        <a:p>
          <a:endParaRPr lang="en-US"/>
        </a:p>
      </dgm:t>
    </dgm:pt>
    <dgm:pt modelId="{870429BB-3F75-4C1E-AF40-ADFA9A0316FA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Genomic insight into NIHF (GIHF)</a:t>
          </a:r>
        </a:p>
      </dgm:t>
    </dgm:pt>
    <dgm:pt modelId="{BDA28BB8-FF77-4408-B3A1-29117E4A2077}" type="parTrans" cxnId="{8F73B3B3-604E-4E50-B5BB-A5B191122855}">
      <dgm:prSet/>
      <dgm:spPr/>
      <dgm:t>
        <a:bodyPr/>
        <a:lstStyle/>
        <a:p>
          <a:endParaRPr lang="en-US"/>
        </a:p>
      </dgm:t>
    </dgm:pt>
    <dgm:pt modelId="{CD9CE7B4-5042-4CA8-9791-9843278DC9B8}" type="sibTrans" cxnId="{8F73B3B3-604E-4E50-B5BB-A5B191122855}">
      <dgm:prSet/>
      <dgm:spPr/>
      <dgm:t>
        <a:bodyPr/>
        <a:lstStyle/>
        <a:p>
          <a:endParaRPr lang="en-US"/>
        </a:p>
      </dgm:t>
    </dgm:pt>
    <dgm:pt modelId="{6532655B-C2A3-4000-82D0-844E8058BC97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Newborn </a:t>
          </a:r>
          <a:r>
            <a:rPr lang="en-US">
              <a:solidFill>
                <a:schemeClr val="tx1"/>
              </a:solidFill>
            </a:rPr>
            <a:t>Genomics (</a:t>
          </a:r>
          <a:r>
            <a:rPr lang="en-US" dirty="0">
              <a:solidFill>
                <a:schemeClr val="tx1"/>
              </a:solidFill>
            </a:rPr>
            <a:t>NBG-ONT)</a:t>
          </a:r>
        </a:p>
      </dgm:t>
    </dgm:pt>
    <dgm:pt modelId="{963B9A16-7492-4CA2-952D-32DDD383FDA2}" type="parTrans" cxnId="{2CA74017-BE6F-4E6F-9736-65D111D54886}">
      <dgm:prSet/>
      <dgm:spPr/>
      <dgm:t>
        <a:bodyPr/>
        <a:lstStyle/>
        <a:p>
          <a:endParaRPr lang="en-US"/>
        </a:p>
      </dgm:t>
    </dgm:pt>
    <dgm:pt modelId="{A8C10613-7A90-44BF-B192-6D66A5B9AE7C}" type="sibTrans" cxnId="{2CA74017-BE6F-4E6F-9736-65D111D54886}">
      <dgm:prSet/>
      <dgm:spPr/>
      <dgm:t>
        <a:bodyPr/>
        <a:lstStyle/>
        <a:p>
          <a:endParaRPr lang="en-US"/>
        </a:p>
      </dgm:t>
    </dgm:pt>
    <dgm:pt modelId="{4E2408C0-85F8-4445-B6D9-4456206C18F9}" type="pres">
      <dgm:prSet presAssocID="{7E9F4B80-7932-4164-9C97-77D07FA881D5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BD8C63C5-B078-45F3-88F7-5134A2B2A902}" type="pres">
      <dgm:prSet presAssocID="{7E9F4B80-7932-4164-9C97-77D07FA881D5}" presName="cycle" presStyleCnt="0"/>
      <dgm:spPr/>
    </dgm:pt>
    <dgm:pt modelId="{90AD3777-CA2D-4439-992D-83B13D7258F6}" type="pres">
      <dgm:prSet presAssocID="{7E9F4B80-7932-4164-9C97-77D07FA881D5}" presName="centerShape" presStyleCnt="0"/>
      <dgm:spPr/>
    </dgm:pt>
    <dgm:pt modelId="{C0DEF676-A892-41AC-B1DC-1FA2C9312A9F}" type="pres">
      <dgm:prSet presAssocID="{7E9F4B80-7932-4164-9C97-77D07FA881D5}" presName="connSite" presStyleLbl="node1" presStyleIdx="0" presStyleCnt="4"/>
      <dgm:spPr/>
    </dgm:pt>
    <dgm:pt modelId="{57532281-C3E3-4EC6-9554-DB5DDB5D970D}" type="pres">
      <dgm:prSet presAssocID="{7E9F4B80-7932-4164-9C97-77D07FA881D5}" presName="visible" presStyleLbl="node1" presStyleIdx="0" presStyleCnt="4" custLinFactNeighborX="-15486" custLinFactNeighborY="91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BE24F28-2318-457A-8B6D-7FC1BD04268E}" type="pres">
      <dgm:prSet presAssocID="{4A975B81-56C3-4AC9-9119-61600D2E6239}" presName="Name25" presStyleLbl="parChTrans1D1" presStyleIdx="0" presStyleCnt="3"/>
      <dgm:spPr/>
    </dgm:pt>
    <dgm:pt modelId="{1A5B3EB7-3D98-4A06-B41F-C1815FDBABA2}" type="pres">
      <dgm:prSet presAssocID="{82475F05-F9C3-4B81-ACBF-51BF9AA1236C}" presName="node" presStyleCnt="0"/>
      <dgm:spPr/>
    </dgm:pt>
    <dgm:pt modelId="{9A25C99C-E708-4D08-A13F-02A31644A171}" type="pres">
      <dgm:prSet presAssocID="{82475F05-F9C3-4B81-ACBF-51BF9AA1236C}" presName="parentNode" presStyleLbl="node1" presStyleIdx="1" presStyleCnt="4" custScaleX="99302" custLinFactNeighborX="-1892" custLinFactNeighborY="18315">
        <dgm:presLayoutVars>
          <dgm:chMax val="1"/>
          <dgm:bulletEnabled val="1"/>
        </dgm:presLayoutVars>
      </dgm:prSet>
      <dgm:spPr/>
    </dgm:pt>
    <dgm:pt modelId="{3B707C6B-71B0-488D-AAF7-055FE96D134D}" type="pres">
      <dgm:prSet presAssocID="{82475F05-F9C3-4B81-ACBF-51BF9AA1236C}" presName="childNode" presStyleLbl="revTx" presStyleIdx="0" presStyleCnt="0">
        <dgm:presLayoutVars>
          <dgm:bulletEnabled val="1"/>
        </dgm:presLayoutVars>
      </dgm:prSet>
      <dgm:spPr/>
    </dgm:pt>
    <dgm:pt modelId="{B6DC2A4C-31F3-4AE1-B82C-82AFE153FBBF}" type="pres">
      <dgm:prSet presAssocID="{BDA28BB8-FF77-4408-B3A1-29117E4A2077}" presName="Name25" presStyleLbl="parChTrans1D1" presStyleIdx="1" presStyleCnt="3"/>
      <dgm:spPr/>
    </dgm:pt>
    <dgm:pt modelId="{A48090E1-867D-448E-A48C-E880FAFCED6F}" type="pres">
      <dgm:prSet presAssocID="{870429BB-3F75-4C1E-AF40-ADFA9A0316FA}" presName="node" presStyleCnt="0"/>
      <dgm:spPr/>
    </dgm:pt>
    <dgm:pt modelId="{E290BAAF-76A8-45F3-BFEC-391A7CC5EB05}" type="pres">
      <dgm:prSet presAssocID="{870429BB-3F75-4C1E-AF40-ADFA9A0316FA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44977240-76B7-4F08-8930-4C5384D41265}" type="pres">
      <dgm:prSet presAssocID="{870429BB-3F75-4C1E-AF40-ADFA9A0316FA}" presName="childNode" presStyleLbl="revTx" presStyleIdx="0" presStyleCnt="0">
        <dgm:presLayoutVars>
          <dgm:bulletEnabled val="1"/>
        </dgm:presLayoutVars>
      </dgm:prSet>
      <dgm:spPr/>
    </dgm:pt>
    <dgm:pt modelId="{F1EA94E1-AA45-42E0-B33C-049AE3B17D1A}" type="pres">
      <dgm:prSet presAssocID="{963B9A16-7492-4CA2-952D-32DDD383FDA2}" presName="Name25" presStyleLbl="parChTrans1D1" presStyleIdx="2" presStyleCnt="3"/>
      <dgm:spPr/>
    </dgm:pt>
    <dgm:pt modelId="{28FD0C32-7354-4A86-91B7-8A073E6E61EB}" type="pres">
      <dgm:prSet presAssocID="{6532655B-C2A3-4000-82D0-844E8058BC97}" presName="node" presStyleCnt="0"/>
      <dgm:spPr/>
    </dgm:pt>
    <dgm:pt modelId="{402A5153-61B5-48EC-9B35-8016EED84AD1}" type="pres">
      <dgm:prSet presAssocID="{6532655B-C2A3-4000-82D0-844E8058BC97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D1134369-97AE-4B8C-B855-E7616B7A1A4D}" type="pres">
      <dgm:prSet presAssocID="{6532655B-C2A3-4000-82D0-844E8058BC97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2CA74017-BE6F-4E6F-9736-65D111D54886}" srcId="{7E9F4B80-7932-4164-9C97-77D07FA881D5}" destId="{6532655B-C2A3-4000-82D0-844E8058BC97}" srcOrd="2" destOrd="0" parTransId="{963B9A16-7492-4CA2-952D-32DDD383FDA2}" sibTransId="{A8C10613-7A90-44BF-B192-6D66A5B9AE7C}"/>
    <dgm:cxn modelId="{305FE11E-7B73-4AF1-9D6E-B068869FD80F}" srcId="{7E9F4B80-7932-4164-9C97-77D07FA881D5}" destId="{82475F05-F9C3-4B81-ACBF-51BF9AA1236C}" srcOrd="0" destOrd="0" parTransId="{4A975B81-56C3-4AC9-9119-61600D2E6239}" sibTransId="{F63BDCBC-D845-4012-8787-8CD28870F15B}"/>
    <dgm:cxn modelId="{72E9492D-BFE7-4CEE-8D75-D7D542E6E950}" type="presOf" srcId="{82475F05-F9C3-4B81-ACBF-51BF9AA1236C}" destId="{9A25C99C-E708-4D08-A13F-02A31644A171}" srcOrd="0" destOrd="0" presId="urn:microsoft.com/office/officeart/2005/8/layout/radial2"/>
    <dgm:cxn modelId="{1C6FB43C-119D-4CE6-824A-85FDFB66DE91}" type="presOf" srcId="{4A975B81-56C3-4AC9-9119-61600D2E6239}" destId="{ABE24F28-2318-457A-8B6D-7FC1BD04268E}" srcOrd="0" destOrd="0" presId="urn:microsoft.com/office/officeart/2005/8/layout/radial2"/>
    <dgm:cxn modelId="{44672F5B-2339-48DF-B91B-A2D14AE87D0A}" type="presOf" srcId="{7E9F4B80-7932-4164-9C97-77D07FA881D5}" destId="{4E2408C0-85F8-4445-B6D9-4456206C18F9}" srcOrd="0" destOrd="0" presId="urn:microsoft.com/office/officeart/2005/8/layout/radial2"/>
    <dgm:cxn modelId="{FC996A63-48E9-4750-B3AB-4704E0426F1B}" type="presOf" srcId="{BDA28BB8-FF77-4408-B3A1-29117E4A2077}" destId="{B6DC2A4C-31F3-4AE1-B82C-82AFE153FBBF}" srcOrd="0" destOrd="0" presId="urn:microsoft.com/office/officeart/2005/8/layout/radial2"/>
    <dgm:cxn modelId="{CA5C4974-272B-4688-B846-EA06A31BF502}" type="presOf" srcId="{963B9A16-7492-4CA2-952D-32DDD383FDA2}" destId="{F1EA94E1-AA45-42E0-B33C-049AE3B17D1A}" srcOrd="0" destOrd="0" presId="urn:microsoft.com/office/officeart/2005/8/layout/radial2"/>
    <dgm:cxn modelId="{DBD3CF87-20FF-478A-A33D-1EC23C61CFDA}" type="presOf" srcId="{6532655B-C2A3-4000-82D0-844E8058BC97}" destId="{402A5153-61B5-48EC-9B35-8016EED84AD1}" srcOrd="0" destOrd="0" presId="urn:microsoft.com/office/officeart/2005/8/layout/radial2"/>
    <dgm:cxn modelId="{567B9FB2-0C8B-4AFA-A7E3-64467F4C4132}" type="presOf" srcId="{870429BB-3F75-4C1E-AF40-ADFA9A0316FA}" destId="{E290BAAF-76A8-45F3-BFEC-391A7CC5EB05}" srcOrd="0" destOrd="0" presId="urn:microsoft.com/office/officeart/2005/8/layout/radial2"/>
    <dgm:cxn modelId="{8F73B3B3-604E-4E50-B5BB-A5B191122855}" srcId="{7E9F4B80-7932-4164-9C97-77D07FA881D5}" destId="{870429BB-3F75-4C1E-AF40-ADFA9A0316FA}" srcOrd="1" destOrd="0" parTransId="{BDA28BB8-FF77-4408-B3A1-29117E4A2077}" sibTransId="{CD9CE7B4-5042-4CA8-9791-9843278DC9B8}"/>
    <dgm:cxn modelId="{D5936185-D9AE-446E-89CF-269048EC60DB}" type="presParOf" srcId="{4E2408C0-85F8-4445-B6D9-4456206C18F9}" destId="{BD8C63C5-B078-45F3-88F7-5134A2B2A902}" srcOrd="0" destOrd="0" presId="urn:microsoft.com/office/officeart/2005/8/layout/radial2"/>
    <dgm:cxn modelId="{B66B6B7F-9720-435D-8552-5BD38789493C}" type="presParOf" srcId="{BD8C63C5-B078-45F3-88F7-5134A2B2A902}" destId="{90AD3777-CA2D-4439-992D-83B13D7258F6}" srcOrd="0" destOrd="0" presId="urn:microsoft.com/office/officeart/2005/8/layout/radial2"/>
    <dgm:cxn modelId="{324867E8-C79A-4939-BB23-DEF5DBE84D04}" type="presParOf" srcId="{90AD3777-CA2D-4439-992D-83B13D7258F6}" destId="{C0DEF676-A892-41AC-B1DC-1FA2C9312A9F}" srcOrd="0" destOrd="0" presId="urn:microsoft.com/office/officeart/2005/8/layout/radial2"/>
    <dgm:cxn modelId="{7F3E6948-857B-4D8E-89B8-AF165A3F4455}" type="presParOf" srcId="{90AD3777-CA2D-4439-992D-83B13D7258F6}" destId="{57532281-C3E3-4EC6-9554-DB5DDB5D970D}" srcOrd="1" destOrd="0" presId="urn:microsoft.com/office/officeart/2005/8/layout/radial2"/>
    <dgm:cxn modelId="{825EB206-0620-4109-8A18-EBCD03944779}" type="presParOf" srcId="{BD8C63C5-B078-45F3-88F7-5134A2B2A902}" destId="{ABE24F28-2318-457A-8B6D-7FC1BD04268E}" srcOrd="1" destOrd="0" presId="urn:microsoft.com/office/officeart/2005/8/layout/radial2"/>
    <dgm:cxn modelId="{EC6C6D35-3060-4C1F-8F74-31410B7EC7E1}" type="presParOf" srcId="{BD8C63C5-B078-45F3-88F7-5134A2B2A902}" destId="{1A5B3EB7-3D98-4A06-B41F-C1815FDBABA2}" srcOrd="2" destOrd="0" presId="urn:microsoft.com/office/officeart/2005/8/layout/radial2"/>
    <dgm:cxn modelId="{E255C87C-7449-46DF-AF70-ACC8A1507663}" type="presParOf" srcId="{1A5B3EB7-3D98-4A06-B41F-C1815FDBABA2}" destId="{9A25C99C-E708-4D08-A13F-02A31644A171}" srcOrd="0" destOrd="0" presId="urn:microsoft.com/office/officeart/2005/8/layout/radial2"/>
    <dgm:cxn modelId="{9426CEE7-3B64-490B-B3D9-BE93F464589C}" type="presParOf" srcId="{1A5B3EB7-3D98-4A06-B41F-C1815FDBABA2}" destId="{3B707C6B-71B0-488D-AAF7-055FE96D134D}" srcOrd="1" destOrd="0" presId="urn:microsoft.com/office/officeart/2005/8/layout/radial2"/>
    <dgm:cxn modelId="{A48D34C7-54F9-41FA-B2EF-663D0ED7FEA3}" type="presParOf" srcId="{BD8C63C5-B078-45F3-88F7-5134A2B2A902}" destId="{B6DC2A4C-31F3-4AE1-B82C-82AFE153FBBF}" srcOrd="3" destOrd="0" presId="urn:microsoft.com/office/officeart/2005/8/layout/radial2"/>
    <dgm:cxn modelId="{3DC40D57-83C6-4E39-8023-97E5E4AB96AC}" type="presParOf" srcId="{BD8C63C5-B078-45F3-88F7-5134A2B2A902}" destId="{A48090E1-867D-448E-A48C-E880FAFCED6F}" srcOrd="4" destOrd="0" presId="urn:microsoft.com/office/officeart/2005/8/layout/radial2"/>
    <dgm:cxn modelId="{198B17CF-E564-46D0-8042-F7DF3B40B7E3}" type="presParOf" srcId="{A48090E1-867D-448E-A48C-E880FAFCED6F}" destId="{E290BAAF-76A8-45F3-BFEC-391A7CC5EB05}" srcOrd="0" destOrd="0" presId="urn:microsoft.com/office/officeart/2005/8/layout/radial2"/>
    <dgm:cxn modelId="{2A2347F5-4E80-4650-BA5E-1104174B2CED}" type="presParOf" srcId="{A48090E1-867D-448E-A48C-E880FAFCED6F}" destId="{44977240-76B7-4F08-8930-4C5384D41265}" srcOrd="1" destOrd="0" presId="urn:microsoft.com/office/officeart/2005/8/layout/radial2"/>
    <dgm:cxn modelId="{48EC9807-8DCC-4B91-AE1D-6D0EB5BE1744}" type="presParOf" srcId="{BD8C63C5-B078-45F3-88F7-5134A2B2A902}" destId="{F1EA94E1-AA45-42E0-B33C-049AE3B17D1A}" srcOrd="5" destOrd="0" presId="urn:microsoft.com/office/officeart/2005/8/layout/radial2"/>
    <dgm:cxn modelId="{EAB57773-9C22-4597-BE42-73D5E85107DF}" type="presParOf" srcId="{BD8C63C5-B078-45F3-88F7-5134A2B2A902}" destId="{28FD0C32-7354-4A86-91B7-8A073E6E61EB}" srcOrd="6" destOrd="0" presId="urn:microsoft.com/office/officeart/2005/8/layout/radial2"/>
    <dgm:cxn modelId="{829C96B6-8738-4A29-9C86-03CB4EE2C33F}" type="presParOf" srcId="{28FD0C32-7354-4A86-91B7-8A073E6E61EB}" destId="{402A5153-61B5-48EC-9B35-8016EED84AD1}" srcOrd="0" destOrd="0" presId="urn:microsoft.com/office/officeart/2005/8/layout/radial2"/>
    <dgm:cxn modelId="{59E5AA5B-81E4-4178-B09A-D2764CB64629}" type="presParOf" srcId="{28FD0C32-7354-4A86-91B7-8A073E6E61EB}" destId="{D1134369-97AE-4B8C-B855-E7616B7A1A4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A94E1-AA45-42E0-B33C-049AE3B17D1A}">
      <dsp:nvSpPr>
        <dsp:cNvPr id="0" name=""/>
        <dsp:cNvSpPr/>
      </dsp:nvSpPr>
      <dsp:spPr>
        <a:xfrm rot="2563277">
          <a:off x="4063086" y="3056513"/>
          <a:ext cx="655879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655879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DC2A4C-31F3-4AE1-B82C-82AFE153FBBF}">
      <dsp:nvSpPr>
        <dsp:cNvPr id="0" name=""/>
        <dsp:cNvSpPr/>
      </dsp:nvSpPr>
      <dsp:spPr>
        <a:xfrm>
          <a:off x="4150100" y="2157761"/>
          <a:ext cx="729839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729839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24F28-2318-457A-8B6D-7FC1BD04268E}">
      <dsp:nvSpPr>
        <dsp:cNvPr id="0" name=""/>
        <dsp:cNvSpPr/>
      </dsp:nvSpPr>
      <dsp:spPr>
        <a:xfrm rot="19286718">
          <a:off x="4089949" y="1402125"/>
          <a:ext cx="551876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551876" y="1790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32281-C3E3-4EC6-9554-DB5DDB5D970D}">
      <dsp:nvSpPr>
        <dsp:cNvPr id="0" name=""/>
        <dsp:cNvSpPr/>
      </dsp:nvSpPr>
      <dsp:spPr>
        <a:xfrm>
          <a:off x="2047594" y="1148728"/>
          <a:ext cx="2092337" cy="20923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5C99C-E708-4D08-A13F-02A31644A171}">
      <dsp:nvSpPr>
        <dsp:cNvPr id="0" name=""/>
        <dsp:cNvSpPr/>
      </dsp:nvSpPr>
      <dsp:spPr>
        <a:xfrm>
          <a:off x="4447122" y="230804"/>
          <a:ext cx="1246639" cy="1255402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Ultra-rare trio exome (URTE)</a:t>
          </a:r>
        </a:p>
      </dsp:txBody>
      <dsp:txXfrm>
        <a:off x="4629688" y="414653"/>
        <a:ext cx="881507" cy="887704"/>
      </dsp:txXfrm>
    </dsp:sp>
    <dsp:sp modelId="{E290BAAF-76A8-45F3-BFEC-391A7CC5EB05}">
      <dsp:nvSpPr>
        <dsp:cNvPr id="0" name=""/>
        <dsp:cNvSpPr/>
      </dsp:nvSpPr>
      <dsp:spPr>
        <a:xfrm>
          <a:off x="4879939" y="1547967"/>
          <a:ext cx="1255402" cy="1255402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Genomic insight into NIHF (GIHF)</a:t>
          </a:r>
        </a:p>
      </dsp:txBody>
      <dsp:txXfrm>
        <a:off x="5063788" y="1731816"/>
        <a:ext cx="887704" cy="887704"/>
      </dsp:txXfrm>
    </dsp:sp>
    <dsp:sp modelId="{402A5153-61B5-48EC-9B35-8016EED84AD1}">
      <dsp:nvSpPr>
        <dsp:cNvPr id="0" name=""/>
        <dsp:cNvSpPr/>
      </dsp:nvSpPr>
      <dsp:spPr>
        <a:xfrm>
          <a:off x="4465398" y="3095057"/>
          <a:ext cx="1255402" cy="125540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</a:rPr>
            <a:t>Newborn </a:t>
          </a:r>
          <a:r>
            <a:rPr lang="en-US" sz="1500" kern="1200">
              <a:solidFill>
                <a:schemeClr val="tx1"/>
              </a:solidFill>
            </a:rPr>
            <a:t>Genomics (</a:t>
          </a:r>
          <a:r>
            <a:rPr lang="en-US" sz="1500" kern="1200" dirty="0">
              <a:solidFill>
                <a:schemeClr val="tx1"/>
              </a:solidFill>
            </a:rPr>
            <a:t>NBG-ONT)</a:t>
          </a:r>
        </a:p>
      </dsp:txBody>
      <dsp:txXfrm>
        <a:off x="4649247" y="3278906"/>
        <a:ext cx="887704" cy="887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B3CB-01E0-453E-89F1-4D479C445356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1895F-D2EB-423D-8C27-E48780A246B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3085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874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6087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59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08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23059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5752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1844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068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0545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531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1105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40DEA-E91F-40E3-AEEA-773368301454}" type="datetimeFigureOut">
              <a:rPr lang="en-NZ" smtClean="0"/>
              <a:t>5/08/2026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88CAA-81E3-4BA2-A26D-3192BB1A2D7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0283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431-023-01484-9" TargetMode="External"/><Relationship Id="rId2" Type="http://schemas.openxmlformats.org/officeDocument/2006/relationships/hyperlink" Target="https://doi.org/10.1101/2024.06.13.24307636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i.org/10.1038/s41431-023-01335-7" TargetMode="External"/><Relationship Id="rId5" Type="http://schemas.openxmlformats.org/officeDocument/2006/relationships/hyperlink" Target="https://doi.org/10.1080/13816810.2024.2426561" TargetMode="External"/><Relationship Id="rId4" Type="http://schemas.openxmlformats.org/officeDocument/2006/relationships/hyperlink" Target="https://doi.org/10.1016/j.isci.2026.115860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92826"/>
            <a:ext cx="9144000" cy="286543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From Variant to Value:</a:t>
            </a:r>
            <a:br>
              <a:rPr lang="en-US" dirty="0"/>
            </a:br>
            <a:r>
              <a:rPr lang="en-US" dirty="0"/>
              <a:t>Ultrarare Syndromes with a Skeletal Dysplasia Flair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86348"/>
            <a:ext cx="9144000" cy="262014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Rare Disorders Research Forum</a:t>
            </a:r>
          </a:p>
          <a:p>
            <a:r>
              <a:rPr lang="en-US" b="1" dirty="0"/>
              <a:t>5-6 August 2026</a:t>
            </a:r>
          </a:p>
          <a:p>
            <a:r>
              <a:rPr lang="en-US" dirty="0"/>
              <a:t>Patrick Yap, MD Candidate</a:t>
            </a:r>
            <a:endParaRPr lang="en-US" sz="1800" dirty="0"/>
          </a:p>
          <a:p>
            <a:r>
              <a:rPr lang="en-US" dirty="0"/>
              <a:t>Faculty of Medical &amp; Health Sciences</a:t>
            </a:r>
          </a:p>
          <a:p>
            <a:r>
              <a:rPr lang="en-US" dirty="0"/>
              <a:t>Molecular Medicine &amp; Pathology</a:t>
            </a:r>
          </a:p>
          <a:p>
            <a:r>
              <a:rPr lang="en-US" dirty="0"/>
              <a:t>University of Auckland</a:t>
            </a:r>
          </a:p>
        </p:txBody>
      </p:sp>
    </p:spTree>
    <p:extLst>
      <p:ext uri="{BB962C8B-B14F-4D97-AF65-F5344CB8AC3E}">
        <p14:creationId xmlns:p14="http://schemas.microsoft.com/office/powerpoint/2010/main" val="94345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NZ" dirty="0"/>
              <a:t>Introduction &amp; update on MD projects based on rare syndromes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/>
              <a:t>Passion for Skeletal </a:t>
            </a:r>
            <a:r>
              <a:rPr lang="en-NZ" dirty="0" err="1"/>
              <a:t>Dysplasias</a:t>
            </a:r>
            <a:endParaRPr lang="en-NZ" dirty="0"/>
          </a:p>
          <a:p>
            <a:pPr marL="971550" lvl="1" indent="-514350">
              <a:buFont typeface="+mj-lt"/>
              <a:buAutoNum type="arabicPeriod"/>
            </a:pPr>
            <a:r>
              <a:rPr lang="en-NZ" i="1" dirty="0"/>
              <a:t>ATP2B1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i="1" dirty="0"/>
              <a:t>GRK2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/>
              <a:t>From Variant to Value (Genomic MDM in clinical care of patients with rare disorders)</a:t>
            </a:r>
          </a:p>
          <a:p>
            <a:pPr marL="514350" indent="-514350">
              <a:buFont typeface="+mj-lt"/>
              <a:buAutoNum type="arabicPeriod"/>
            </a:pPr>
            <a:endParaRPr lang="en-NZ" dirty="0"/>
          </a:p>
          <a:p>
            <a:pPr marL="457200" lvl="1" indent="0">
              <a:buNone/>
            </a:pPr>
            <a:endParaRPr lang="en-NZ" i="1" dirty="0"/>
          </a:p>
          <a:p>
            <a:pPr marL="457200" lvl="1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24444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Summary of MD Projects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69000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3232" y="5002791"/>
            <a:ext cx="1174172" cy="117417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0566" y="3874404"/>
            <a:ext cx="1176976" cy="119020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0567" y="2806230"/>
            <a:ext cx="1176976" cy="110816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0565" y="1751254"/>
            <a:ext cx="1176977" cy="1097549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7077693" y="170495"/>
            <a:ext cx="4668472" cy="23083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Undiagnosed syndromes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Funded by Genomics Into Medicine/</a:t>
            </a:r>
            <a:r>
              <a:rPr lang="en-NZ" sz="1600" dirty="0" err="1"/>
              <a:t>Rakeiora</a:t>
            </a:r>
            <a:r>
              <a:rPr lang="en-NZ" sz="1600" dirty="0"/>
              <a:t> Initiative, Precision Medicine Initiative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HDEC 18/CEN/62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20 trio exome – 10/20 solved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Novel - </a:t>
            </a:r>
            <a:r>
              <a:rPr lang="en-NZ" sz="1600" b="1" i="1" dirty="0"/>
              <a:t>ATP2B1</a:t>
            </a:r>
            <a:r>
              <a:rPr lang="en-NZ" sz="1600" i="1" dirty="0"/>
              <a:t>, TMEM26, HIST1A2AC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b="1" i="1" dirty="0"/>
              <a:t>GRK2</a:t>
            </a:r>
            <a:r>
              <a:rPr lang="en-NZ" sz="1600" i="1" dirty="0"/>
              <a:t> – </a:t>
            </a:r>
            <a:r>
              <a:rPr lang="en-NZ" sz="1600" dirty="0"/>
              <a:t>functional validation and phenotype expansion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Progress – Unsolved cases for WGS (HDEC         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7693" y="2822555"/>
            <a:ext cx="4668472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Pregnancies and newborns affected by NIHF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Funded by GIM, Maurice &amp; Phyllis Paykel Trust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HDEC 19/NTA/41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17 trio exome – 9/17 solved</a:t>
            </a:r>
            <a:endParaRPr lang="en-NZ" sz="16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Novel – </a:t>
            </a:r>
            <a:r>
              <a:rPr lang="en-NZ" sz="1600" b="1" i="1" dirty="0"/>
              <a:t>FLNC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Progress – Unsolved cases for WGS (HDEC         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77693" y="4687253"/>
            <a:ext cx="4668472" cy="20621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Clinical implementation of rapid genomic diagnosis in acute setting (NICU &amp; PICU)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Validation phase (independent, parallel </a:t>
            </a:r>
            <a:r>
              <a:rPr lang="en-NZ" sz="1600" dirty="0" err="1"/>
              <a:t>seq</a:t>
            </a:r>
            <a:r>
              <a:rPr lang="en-NZ" sz="1600" dirty="0"/>
              <a:t> with VCGS) – facilitation of MDT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100% concordance (ONT vs Illumina), 60% 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b="1" dirty="0"/>
              <a:t>Survey – Participant Perception on Value &amp; Feasibility of Genomic MDT</a:t>
            </a:r>
            <a:endParaRPr lang="en-NZ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0BB87D-E08C-D57E-27B1-70FFEAFA95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8656" y="1754733"/>
            <a:ext cx="704848" cy="899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03F6FE-20E9-E68C-AF16-099D7F2D6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33808" y="5304173"/>
            <a:ext cx="704848" cy="8282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3C3894A-9401-EC57-0495-13015E4798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8656" y="5304173"/>
            <a:ext cx="647033" cy="8282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D1B777-3828-2CA1-7BD2-D531EFA5EA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39591" y="1747482"/>
            <a:ext cx="767016" cy="8967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9294FF0-1AF4-4B25-87A8-D09E4481F3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06607" y="1745967"/>
            <a:ext cx="632049" cy="907923"/>
          </a:xfrm>
          <a:prstGeom prst="rect">
            <a:avLst/>
          </a:prstGeom>
        </p:spPr>
      </p:pic>
      <p:pic>
        <p:nvPicPr>
          <p:cNvPr id="23" name="Graphic 22" descr="Thumbs up sign with solid fill">
            <a:extLst>
              <a:ext uri="{FF2B5EF4-FFF2-40B4-BE49-F238E27FC236}">
                <a16:creationId xmlns:a16="http://schemas.microsoft.com/office/drawing/2014/main" id="{A810C428-E640-762D-F7E3-47D614254F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26456" y="2073848"/>
            <a:ext cx="400792" cy="4007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CC8E53C-A0BC-CC7E-BA6D-43097957AF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26456" y="3989844"/>
            <a:ext cx="402371" cy="4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5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02D2-8DEB-ECC4-364D-CAA29DD9C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Case 1 – Novel gene association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C987D-CC7A-5B35-F859-87F2F6ED5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69302" y="1465138"/>
            <a:ext cx="7084498" cy="5072312"/>
          </a:xfrm>
        </p:spPr>
        <p:txBody>
          <a:bodyPr>
            <a:normAutofit/>
          </a:bodyPr>
          <a:lstStyle/>
          <a:p>
            <a:r>
              <a:rPr lang="en-NZ" dirty="0"/>
              <a:t>Non-consanguineous healthy Caucasian parents - reproductive risk clarification</a:t>
            </a:r>
          </a:p>
          <a:p>
            <a:r>
              <a:rPr lang="en-NZ" dirty="0"/>
              <a:t>Phenotype:</a:t>
            </a:r>
          </a:p>
          <a:p>
            <a:pPr lvl="1"/>
            <a:r>
              <a:rPr lang="en-NZ" dirty="0"/>
              <a:t>Distinctive craniofacial gestalt -Pierre-Robin sequence</a:t>
            </a:r>
          </a:p>
          <a:p>
            <a:pPr lvl="1"/>
            <a:r>
              <a:rPr lang="en-NZ" dirty="0"/>
              <a:t>Neurodevelopmental and growth deficit</a:t>
            </a:r>
          </a:p>
          <a:p>
            <a:pPr lvl="1"/>
            <a:r>
              <a:rPr lang="en-NZ" dirty="0"/>
              <a:t>Periventricular nodular heterotopia (asymmetrical) </a:t>
            </a:r>
          </a:p>
          <a:p>
            <a:pPr lvl="1"/>
            <a:r>
              <a:rPr lang="en-NZ" dirty="0" err="1"/>
              <a:t>Brachymesophalangy</a:t>
            </a:r>
            <a:r>
              <a:rPr lang="en-NZ" dirty="0"/>
              <a:t>, cutaneous syndactyly</a:t>
            </a:r>
          </a:p>
          <a:p>
            <a:pPr lvl="1"/>
            <a:r>
              <a:rPr lang="en-NZ" dirty="0"/>
              <a:t>Persistent subclinical hypocalcaemia from primary hypoparathyroidism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99CDC9-A5CA-B3A5-5521-A8DA15B04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5138"/>
            <a:ext cx="3115326" cy="50723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A1D5EE-2A2F-6809-BA86-C9DD8B7E5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052" y="1465138"/>
            <a:ext cx="8041321" cy="507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0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C40DC-BBE5-1A73-755A-91E5DEA00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Proband-parent trio exome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69B84-6A56-15CB-5F49-6CA99E7B17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5852" y="1806685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NZ" i="1" dirty="0"/>
              <a:t>ATP2B1 </a:t>
            </a:r>
          </a:p>
          <a:p>
            <a:r>
              <a:rPr lang="en-NZ" dirty="0"/>
              <a:t>Role in calcium homeostasis</a:t>
            </a:r>
          </a:p>
          <a:p>
            <a:r>
              <a:rPr lang="en-NZ" dirty="0"/>
              <a:t>Crucial for neurogenesis &amp; neurotransmission (embryogenesis)</a:t>
            </a:r>
          </a:p>
          <a:p>
            <a:r>
              <a:rPr lang="en-NZ" dirty="0"/>
              <a:t>Bone mineralisation (reduced </a:t>
            </a:r>
            <a:r>
              <a:rPr lang="en-NZ" dirty="0" err="1"/>
              <a:t>iPTH</a:t>
            </a:r>
            <a:r>
              <a:rPr lang="en-NZ" dirty="0"/>
              <a:t>)</a:t>
            </a:r>
          </a:p>
          <a:p>
            <a:r>
              <a:rPr lang="en-NZ" dirty="0"/>
              <a:t>Cardiovascular contractility</a:t>
            </a:r>
          </a:p>
          <a:p>
            <a:r>
              <a:rPr lang="en-NZ" dirty="0"/>
              <a:t>Haploinsufficiency -&gt; ID + epilepsy (variably expressed)</a:t>
            </a:r>
          </a:p>
          <a:p>
            <a:pPr marL="0" indent="0">
              <a:buNone/>
            </a:pPr>
            <a:endParaRPr lang="en-NZ" dirty="0"/>
          </a:p>
          <a:p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11FC7-125B-287F-99CA-3AD969D8C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3006" y="1805130"/>
            <a:ext cx="5588876" cy="4351338"/>
          </a:xfrm>
        </p:spPr>
        <p:txBody>
          <a:bodyPr>
            <a:normAutofit lnSpcReduction="10000"/>
          </a:bodyPr>
          <a:lstStyle/>
          <a:p>
            <a:r>
              <a:rPr lang="en-NZ" dirty="0"/>
              <a:t>Compound heterozygous variants</a:t>
            </a:r>
          </a:p>
          <a:p>
            <a:r>
              <a:rPr lang="en-NZ" dirty="0"/>
              <a:t>NM_001366521.1 (</a:t>
            </a:r>
            <a:r>
              <a:rPr lang="en-NZ" i="1" dirty="0"/>
              <a:t>ATP2B1</a:t>
            </a:r>
            <a:r>
              <a:rPr lang="en-NZ" dirty="0"/>
              <a:t>)</a:t>
            </a:r>
          </a:p>
          <a:p>
            <a:endParaRPr lang="en-NZ" dirty="0"/>
          </a:p>
          <a:p>
            <a:pPr lvl="1"/>
            <a:r>
              <a:rPr lang="en-NZ" b="1" dirty="0"/>
              <a:t>Splice c.3060+2T&gt;G (mat)</a:t>
            </a:r>
          </a:p>
          <a:p>
            <a:pPr lvl="1"/>
            <a:endParaRPr lang="en-NZ" b="1" dirty="0"/>
          </a:p>
          <a:p>
            <a:pPr lvl="1"/>
            <a:r>
              <a:rPr lang="en-NZ" b="1" dirty="0"/>
              <a:t>Missense c.2938G&gt;T, p.(Val980Leu) (pat)</a:t>
            </a:r>
          </a:p>
          <a:p>
            <a:endParaRPr lang="en-NZ" dirty="0"/>
          </a:p>
          <a:p>
            <a:pPr marL="457200" lvl="1" indent="0">
              <a:buNone/>
            </a:pPr>
            <a:endParaRPr lang="en-NZ" dirty="0"/>
          </a:p>
          <a:p>
            <a:pPr marL="457200" lvl="1" indent="0">
              <a:buNone/>
            </a:pPr>
            <a:endParaRPr lang="en-N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695D3B-6D77-B2F7-24AE-69744E00535D}"/>
              </a:ext>
            </a:extLst>
          </p:cNvPr>
          <p:cNvSpPr txBox="1"/>
          <p:nvPr/>
        </p:nvSpPr>
        <p:spPr>
          <a:xfrm>
            <a:off x="1027911" y="5026047"/>
            <a:ext cx="3578159" cy="1015663"/>
          </a:xfrm>
          <a:prstGeom prst="rect">
            <a:avLst/>
          </a:prstGeom>
          <a:noFill/>
          <a:ln w="34925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en-NZ" sz="2000" b="1" dirty="0">
                <a:solidFill>
                  <a:srgbClr val="FF0000"/>
                </a:solidFill>
              </a:rPr>
              <a:t>Call a friend!</a:t>
            </a:r>
          </a:p>
          <a:p>
            <a:pPr marL="342900" indent="-342900">
              <a:buAutoNum type="arabicPeriod"/>
            </a:pPr>
            <a:r>
              <a:rPr lang="en-NZ" sz="2000" b="1" dirty="0">
                <a:solidFill>
                  <a:srgbClr val="FF0000"/>
                </a:solidFill>
              </a:rPr>
              <a:t>Prof Sandra Cooper (Sydney)</a:t>
            </a:r>
          </a:p>
          <a:p>
            <a:pPr marL="342900" indent="-342900">
              <a:buAutoNum type="arabicPeriod"/>
            </a:pPr>
            <a:r>
              <a:rPr lang="en-NZ" sz="2000" b="1" dirty="0">
                <a:solidFill>
                  <a:srgbClr val="FF0000"/>
                </a:solidFill>
              </a:rPr>
              <a:t>Gene-Matcher</a:t>
            </a:r>
          </a:p>
        </p:txBody>
      </p:sp>
    </p:spTree>
    <p:extLst>
      <p:ext uri="{BB962C8B-B14F-4D97-AF65-F5344CB8AC3E}">
        <p14:creationId xmlns:p14="http://schemas.microsoft.com/office/powerpoint/2010/main" val="1873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3815" y="2305168"/>
            <a:ext cx="6040596" cy="4552832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18810" y="2305168"/>
            <a:ext cx="3112721" cy="44119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15" y="0"/>
            <a:ext cx="9646146" cy="23051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4D56BF-E2C0-F951-4C6A-E83960C8C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5170" y="381674"/>
            <a:ext cx="2395936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26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124A-8FEE-0597-FDF4-A0AF284E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Case 2 – Functional characterisation &amp; phenotype expansion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015B9-BE27-7218-7268-B32A4CE28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71054" y="3287419"/>
            <a:ext cx="6043865" cy="3734111"/>
          </a:xfrm>
        </p:spPr>
        <p:txBody>
          <a:bodyPr/>
          <a:lstStyle/>
          <a:p>
            <a:r>
              <a:rPr lang="en-NZ" dirty="0"/>
              <a:t>Family A (NZ) – homozygous </a:t>
            </a:r>
            <a:r>
              <a:rPr lang="en-NZ" i="1" dirty="0"/>
              <a:t>GRK2</a:t>
            </a:r>
            <a:r>
              <a:rPr lang="en-NZ" dirty="0"/>
              <a:t> missense variant </a:t>
            </a:r>
          </a:p>
          <a:p>
            <a:pPr lvl="1"/>
            <a:r>
              <a:rPr lang="en-NZ" dirty="0"/>
              <a:t>K210E</a:t>
            </a:r>
          </a:p>
          <a:p>
            <a:r>
              <a:rPr lang="en-NZ" dirty="0"/>
              <a:t>Family B (Aus) – com het </a:t>
            </a:r>
            <a:r>
              <a:rPr lang="en-NZ" i="1" dirty="0"/>
              <a:t>GRK2</a:t>
            </a:r>
            <a:r>
              <a:rPr lang="en-NZ" dirty="0"/>
              <a:t> variants (splice + missense)</a:t>
            </a:r>
          </a:p>
          <a:p>
            <a:pPr lvl="1"/>
            <a:r>
              <a:rPr lang="en-NZ" dirty="0"/>
              <a:t>E239K</a:t>
            </a:r>
          </a:p>
          <a:p>
            <a:pPr lvl="1"/>
            <a:r>
              <a:rPr lang="en-NZ" dirty="0"/>
              <a:t>c.748-2A&gt;C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A44E764-65BE-E948-D382-CB33197FCB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71054" y="1640240"/>
            <a:ext cx="6043865" cy="14371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D76563-F723-C99D-F7CB-A9A5388BE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64" y="1640240"/>
            <a:ext cx="5318433" cy="50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44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28DA-E29D-2280-0EB0-B389FB97C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823" y="149869"/>
            <a:ext cx="11353191" cy="1325563"/>
          </a:xfrm>
        </p:spPr>
        <p:txBody>
          <a:bodyPr/>
          <a:lstStyle/>
          <a:p>
            <a:r>
              <a:rPr lang="en-NZ" dirty="0"/>
              <a:t>Functional validation (GRK2 missense variants)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A1316-7F34-EDF0-7275-6F4430B52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1809" y="1475432"/>
            <a:ext cx="5411250" cy="4859154"/>
          </a:xfrm>
        </p:spPr>
        <p:txBody>
          <a:bodyPr>
            <a:normAutofit/>
          </a:bodyPr>
          <a:lstStyle/>
          <a:p>
            <a:r>
              <a:rPr lang="en-NZ" i="1" dirty="0"/>
              <a:t>GRK2</a:t>
            </a:r>
            <a:r>
              <a:rPr lang="en-NZ" dirty="0"/>
              <a:t> </a:t>
            </a:r>
          </a:p>
          <a:p>
            <a:pPr lvl="1"/>
            <a:r>
              <a:rPr lang="en-GB" dirty="0" err="1"/>
              <a:t>Hh</a:t>
            </a:r>
            <a:r>
              <a:rPr lang="en-GB" dirty="0"/>
              <a:t> </a:t>
            </a:r>
            <a:r>
              <a:rPr lang="en-GB" dirty="0" err="1"/>
              <a:t>signaling</a:t>
            </a:r>
            <a:r>
              <a:rPr lang="en-GB" dirty="0"/>
              <a:t> - SMO-phosphorylation activates down-stream GLI transcription</a:t>
            </a:r>
          </a:p>
          <a:p>
            <a:pPr lvl="1"/>
            <a:r>
              <a:rPr lang="en-GB" dirty="0"/>
              <a:t>biallelic Short rib thoracic dysplasia (</a:t>
            </a:r>
            <a:r>
              <a:rPr lang="en-GB" dirty="0" err="1"/>
              <a:t>Bosakova</a:t>
            </a:r>
            <a:r>
              <a:rPr lang="en-GB" dirty="0"/>
              <a:t> et al, 2020) – 3 patients from 2 families</a:t>
            </a:r>
          </a:p>
          <a:p>
            <a:r>
              <a:rPr lang="en-NZ" dirty="0"/>
              <a:t>E210K &amp; K239E impair the catalytic effect of GRK2 (reduced SMO-phosphorylation)</a:t>
            </a:r>
          </a:p>
          <a:p>
            <a:endParaRPr lang="en-NZ" dirty="0"/>
          </a:p>
          <a:p>
            <a:endParaRPr lang="en-NZ" dirty="0"/>
          </a:p>
          <a:p>
            <a:pPr marL="0" indent="0">
              <a:buNone/>
            </a:pPr>
            <a:endParaRPr lang="en-NZ" dirty="0"/>
          </a:p>
          <a:p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4FEA0F-C209-6215-F9EB-FE6122A1A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42134"/>
            <a:ext cx="5856645" cy="51494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1CDF82-BA9B-1915-D9F1-0F523A3E9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860423" y="1332547"/>
            <a:ext cx="986754" cy="13051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93677AD-AF95-CAF1-6912-2FB949A39FAD}"/>
              </a:ext>
            </a:extLst>
          </p:cNvPr>
          <p:cNvSpPr txBox="1"/>
          <p:nvPr/>
        </p:nvSpPr>
        <p:spPr>
          <a:xfrm>
            <a:off x="8661447" y="1321356"/>
            <a:ext cx="1876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B Myers  </a:t>
            </a:r>
          </a:p>
          <a:p>
            <a:r>
              <a:rPr lang="en-NZ" dirty="0"/>
              <a:t>University of Utah</a:t>
            </a:r>
          </a:p>
        </p:txBody>
      </p:sp>
    </p:spTree>
    <p:extLst>
      <p:ext uri="{BB962C8B-B14F-4D97-AF65-F5344CB8AC3E}">
        <p14:creationId xmlns:p14="http://schemas.microsoft.com/office/powerpoint/2010/main" val="814972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7219F6-136C-E1AB-706D-08D2536E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864" y="506965"/>
            <a:ext cx="11411912" cy="1325563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Functional Characterization of Novel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GRK2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Missense Variants and Phenotypic Expansion on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GRK2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-related Short-Rib Thoracic Dysplasia</a:t>
            </a:r>
            <a:br>
              <a:rPr kumimoji="0" lang="en-N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Patrick Yap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1#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Zoe Ward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1,2#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Ollie Amakon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Simran Sidhu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*, Elaine Zhang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4,5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Purvi M. Kakadia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Michael Gattas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Rachel Austin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Megan Leask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John Christodoulou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4,9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Australian Undiagnosed Disease Network (UDN-Aus) Consortium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John J. G. Tesmer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Cristin G. Print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Stefan K. Bohlander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Benjamin R. Myers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3$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Polona Le Quesne Stabej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1$</a:t>
            </a:r>
            <a:br>
              <a:rPr kumimoji="0" lang="en-NZ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NZ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7868B70-E4F3-4FD5-6C6A-6B096696F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2467" y="1710929"/>
            <a:ext cx="5181600" cy="4351338"/>
          </a:xfrm>
        </p:spPr>
        <p:txBody>
          <a:bodyPr>
            <a:normAutofit/>
          </a:bodyPr>
          <a:lstStyle/>
          <a:p>
            <a:r>
              <a:rPr lang="en-NZ" b="1">
                <a:solidFill>
                  <a:srgbClr val="FF0000"/>
                </a:solidFill>
              </a:rPr>
              <a:t>Multi-sutural craniosynostosis</a:t>
            </a:r>
            <a:endParaRPr lang="en-NZ" b="1" dirty="0">
              <a:solidFill>
                <a:srgbClr val="FF0000"/>
              </a:solidFill>
            </a:endParaRPr>
          </a:p>
          <a:p>
            <a:r>
              <a:rPr lang="en-NZ" b="1" dirty="0">
                <a:solidFill>
                  <a:srgbClr val="FF0000"/>
                </a:solidFill>
              </a:rPr>
              <a:t>Iris hypoplasia, coloboma, cataract</a:t>
            </a:r>
          </a:p>
          <a:p>
            <a:r>
              <a:rPr lang="en-NZ" b="1" dirty="0">
                <a:solidFill>
                  <a:srgbClr val="FF0000"/>
                </a:solidFill>
              </a:rPr>
              <a:t>Middle-ear cleft (HL)</a:t>
            </a:r>
          </a:p>
          <a:p>
            <a:r>
              <a:rPr lang="en-NZ" b="1" dirty="0">
                <a:solidFill>
                  <a:srgbClr val="FF0000"/>
                </a:solidFill>
              </a:rPr>
              <a:t>Cardiomyopathy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0C62F0-991E-1031-6C23-841CBD9AD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400" y="1591111"/>
            <a:ext cx="4325962" cy="5175449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67912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0B1B0A7-B344-137E-C9CC-56441196F1F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00387272"/>
              </p:ext>
            </p:extLst>
          </p:nvPr>
        </p:nvGraphicFramePr>
        <p:xfrm>
          <a:off x="6859051" y="232356"/>
          <a:ext cx="5180014" cy="6278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007">
                  <a:extLst>
                    <a:ext uri="{9D8B030D-6E8A-4147-A177-3AD203B41FA5}">
                      <a16:colId xmlns:a16="http://schemas.microsoft.com/office/drawing/2014/main" val="1167758683"/>
                    </a:ext>
                  </a:extLst>
                </a:gridCol>
                <a:gridCol w="2590007">
                  <a:extLst>
                    <a:ext uri="{9D8B030D-6E8A-4147-A177-3AD203B41FA5}">
                      <a16:colId xmlns:a16="http://schemas.microsoft.com/office/drawing/2014/main" val="557602040"/>
                    </a:ext>
                  </a:extLst>
                </a:gridCol>
              </a:tblGrid>
              <a:tr h="426642">
                <a:tc>
                  <a:txBody>
                    <a:bodyPr/>
                    <a:lstStyle/>
                    <a:p>
                      <a:r>
                        <a:rPr lang="en-NZ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310535"/>
                  </a:ext>
                </a:extLst>
              </a:tr>
              <a:tr h="5701907">
                <a:tc>
                  <a:txBody>
                    <a:bodyPr/>
                    <a:lstStyle/>
                    <a:p>
                      <a:r>
                        <a:rPr lang="en-NZ" dirty="0"/>
                        <a:t>Effectiveness</a:t>
                      </a:r>
                    </a:p>
                    <a:p>
                      <a:r>
                        <a:rPr lang="en-NZ" dirty="0"/>
                        <a:t>Efficiency</a:t>
                      </a:r>
                    </a:p>
                    <a:p>
                      <a:r>
                        <a:rPr lang="en-NZ" dirty="0"/>
                        <a:t>Appropriateness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Safety</a:t>
                      </a:r>
                    </a:p>
                    <a:p>
                      <a:r>
                        <a:rPr lang="en-NZ" dirty="0"/>
                        <a:t>Timeliness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Familiar/Acceptable</a:t>
                      </a:r>
                    </a:p>
                    <a:p>
                      <a:r>
                        <a:rPr lang="en-NZ" dirty="0"/>
                        <a:t>Promote collaboration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Readily available</a:t>
                      </a:r>
                    </a:p>
                    <a:p>
                      <a:r>
                        <a:rPr lang="en-NZ" dirty="0"/>
                        <a:t>Freedom (participant)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Sustainability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Platform for education/upskill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Cost effective – cheaper than multiple outpatient clinics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Clinician’s valuable time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Confidentiality (consent required)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Hard to control who turned up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Confronting/intimidating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Time for prep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Conflicting opinions</a:t>
                      </a:r>
                    </a:p>
                    <a:p>
                      <a:endParaRPr lang="en-NZ" dirty="0"/>
                    </a:p>
                    <a:p>
                      <a:r>
                        <a:rPr lang="en-NZ" dirty="0"/>
                        <a:t>Genomic knowledge gap among participants</a:t>
                      </a:r>
                    </a:p>
                    <a:p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389791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28B238-7C66-EB2C-E1DE-418E9E5EC18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4157" y="69368"/>
            <a:ext cx="6128538" cy="920706"/>
          </a:xfrm>
        </p:spPr>
        <p:txBody>
          <a:bodyPr>
            <a:normAutofit/>
          </a:bodyPr>
          <a:lstStyle/>
          <a:p>
            <a:r>
              <a:rPr lang="en-NZ" dirty="0"/>
              <a:t>Genomic MDT Meeting in NZ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2C064-F695-6652-645E-3D14B47D2A68}"/>
              </a:ext>
            </a:extLst>
          </p:cNvPr>
          <p:cNvSpPr txBox="1"/>
          <p:nvPr/>
        </p:nvSpPr>
        <p:spPr>
          <a:xfrm>
            <a:off x="0" y="1273854"/>
            <a:ext cx="64512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/>
              <a:t>Clinical Genomic MDT Meeting in New Zealand (2019 – 2025)</a:t>
            </a:r>
          </a:p>
          <a:p>
            <a:endParaRPr lang="en-N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National Genomic MDT meetings monthly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Funded by GIM/</a:t>
            </a:r>
            <a:r>
              <a:rPr lang="en-NZ" sz="2400" dirty="0" err="1"/>
              <a:t>Rakeiora</a:t>
            </a:r>
            <a:r>
              <a:rPr lang="en-NZ" sz="2400" dirty="0"/>
              <a:t> Initiative led by C Print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Hosted by GHSNZ – all three labs, researchers, international experts, subspecialists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Local subspecialty genomic MDT meetings – Starship Hospital, Auckland City Hospital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Forms the foundation for Newborn Genomics Programme</a:t>
            </a:r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96788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94D53A-0A6A-AF14-744E-AD23A9D0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The Value &amp; Feasibility of MDT Meetings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2C13DB-A5F8-DBB4-90B5-BC20E5B8D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Conclusion to MD Thesis</a:t>
            </a:r>
          </a:p>
          <a:p>
            <a:r>
              <a:rPr lang="en-NZ" dirty="0"/>
              <a:t>Survey Study based on Ma </a:t>
            </a:r>
            <a:r>
              <a:rPr lang="en-NZ" i="1" dirty="0"/>
              <a:t>et al.</a:t>
            </a:r>
            <a:r>
              <a:rPr lang="en-NZ" dirty="0"/>
              <a:t>,2024 and Nyaga </a:t>
            </a:r>
            <a:r>
              <a:rPr lang="en-NZ" i="1" dirty="0"/>
              <a:t>et al.</a:t>
            </a:r>
            <a:r>
              <a:rPr lang="en-NZ" dirty="0"/>
              <a:t>,2024</a:t>
            </a:r>
          </a:p>
          <a:p>
            <a:endParaRPr lang="en-NZ" dirty="0"/>
          </a:p>
          <a:p>
            <a:pPr marL="0" indent="0" algn="ctr">
              <a:buNone/>
            </a:pPr>
            <a:r>
              <a:rPr lang="en-GB" sz="3600" dirty="0"/>
              <a:t>Participant Perception on the Value and Feasibility of Genomic Multidisciplinary Team (MDT) Meetings</a:t>
            </a:r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NZ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49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2101"/>
            <a:ext cx="10515600" cy="1325563"/>
          </a:xfrm>
        </p:spPr>
        <p:txBody>
          <a:bodyPr/>
          <a:lstStyle/>
          <a:p>
            <a:r>
              <a:rPr lang="en-NZ" dirty="0"/>
              <a:t>Publication in Peer-reviewed Journal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4453" y="1271240"/>
            <a:ext cx="5181600" cy="49057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NZ" dirty="0"/>
              <a:t>First author</a:t>
            </a:r>
          </a:p>
          <a:p>
            <a:r>
              <a:rPr lang="en-NZ" sz="1400" dirty="0"/>
              <a:t>Denis M. Nyaga, Peter Tsai, Clare </a:t>
            </a:r>
            <a:r>
              <a:rPr lang="en-NZ" sz="1400" dirty="0" err="1"/>
              <a:t>Gebbie</a:t>
            </a:r>
            <a:r>
              <a:rPr lang="en-NZ" sz="1400" dirty="0"/>
              <a:t>, Hui </a:t>
            </a:r>
            <a:r>
              <a:rPr lang="en-NZ" sz="1400" dirty="0" err="1"/>
              <a:t>Hui</a:t>
            </a:r>
            <a:r>
              <a:rPr lang="en-NZ" sz="1400" dirty="0"/>
              <a:t> </a:t>
            </a:r>
            <a:r>
              <a:rPr lang="en-NZ" sz="1400" dirty="0" err="1"/>
              <a:t>Phua</a:t>
            </a:r>
            <a:r>
              <a:rPr lang="en-NZ" sz="1400" dirty="0"/>
              <a:t>, </a:t>
            </a:r>
            <a:r>
              <a:rPr lang="en-NZ" sz="1400" b="1" u="sng" dirty="0"/>
              <a:t>Patrick Yap</a:t>
            </a:r>
            <a:r>
              <a:rPr lang="en-NZ" sz="1400" dirty="0"/>
              <a:t>, Polona Le Quesne Stabej, Sophie Farrow, et al. Benchmarking and quality control for </a:t>
            </a:r>
            <a:r>
              <a:rPr lang="en-NZ" sz="1400" dirty="0" err="1"/>
              <a:t>Nanopore</a:t>
            </a:r>
            <a:r>
              <a:rPr lang="en-NZ" sz="1400" dirty="0"/>
              <a:t> sequencing and feasibility of rapid genomics in New Zealand: validation phase at a single quaternary hospital; </a:t>
            </a:r>
            <a:r>
              <a:rPr lang="en-NZ" sz="1400" dirty="0" err="1"/>
              <a:t>medRxiv</a:t>
            </a:r>
            <a:r>
              <a:rPr lang="en-NZ" sz="1400" dirty="0"/>
              <a:t> (2024).06.13.24307636; </a:t>
            </a:r>
            <a:r>
              <a:rPr lang="en-NZ" sz="1400" dirty="0" err="1"/>
              <a:t>doi</a:t>
            </a:r>
            <a:r>
              <a:rPr lang="en-NZ" sz="1400" dirty="0"/>
              <a:t>: </a:t>
            </a:r>
            <a:r>
              <a:rPr lang="en-NZ" sz="1400" dirty="0">
                <a:hlinkClick r:id="rId2"/>
              </a:rPr>
              <a:t>https://doi.org/10.1101/2024.06.13.24307636</a:t>
            </a:r>
            <a:r>
              <a:rPr lang="en-NZ" sz="1400" dirty="0"/>
              <a:t> </a:t>
            </a:r>
          </a:p>
          <a:p>
            <a:r>
              <a:rPr lang="en-NZ" sz="1400" b="1" u="sng" dirty="0"/>
              <a:t>Yap, P</a:t>
            </a:r>
            <a:r>
              <a:rPr lang="en-NZ" sz="1400" dirty="0"/>
              <a:t>., Riley, L.G., </a:t>
            </a:r>
            <a:r>
              <a:rPr lang="en-NZ" sz="1400" dirty="0" err="1"/>
              <a:t>Kakadia</a:t>
            </a:r>
            <a:r>
              <a:rPr lang="en-NZ" sz="1400" dirty="0"/>
              <a:t>, P.M. et al. </a:t>
            </a:r>
            <a:r>
              <a:rPr lang="en-NZ" sz="1400" dirty="0" err="1"/>
              <a:t>Biallelic</a:t>
            </a:r>
            <a:r>
              <a:rPr lang="en-NZ" sz="1400" dirty="0"/>
              <a:t> ATP2B1 variants as a likely cause of a novel neurodevelopmental malformation syndrome with primary hypoparathyroidism. </a:t>
            </a:r>
            <a:r>
              <a:rPr lang="en-NZ" sz="1400" dirty="0" err="1"/>
              <a:t>Eur</a:t>
            </a:r>
            <a:r>
              <a:rPr lang="en-NZ" sz="1400" dirty="0"/>
              <a:t> J Hum Genet 32, 125–129 (2024). </a:t>
            </a:r>
            <a:r>
              <a:rPr lang="en-NZ" sz="1400" dirty="0">
                <a:hlinkClick r:id="rId3"/>
              </a:rPr>
              <a:t>https://doi.org/10.1038/s41431-023-01484-9</a:t>
            </a:r>
            <a:r>
              <a:rPr lang="en-NZ" sz="1400" dirty="0"/>
              <a:t> 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/>
              <a:t>Senior author</a:t>
            </a:r>
          </a:p>
          <a:p>
            <a:r>
              <a:rPr lang="en-NZ" sz="1400" dirty="0" err="1"/>
              <a:t>Alburaiky</a:t>
            </a:r>
            <a:r>
              <a:rPr lang="en-NZ" sz="1400" dirty="0"/>
              <a:t> S, Taylor J, O'Grady G, Thomson G, Perry D, England E M, &amp; </a:t>
            </a:r>
            <a:r>
              <a:rPr lang="en-NZ" sz="1400" b="1" u="sng" dirty="0"/>
              <a:t>Yap P.</a:t>
            </a:r>
            <a:r>
              <a:rPr lang="en-NZ" sz="1400" dirty="0"/>
              <a:t> Cochlear nerve deficiency in SOX11-related Coffin–</a:t>
            </a:r>
            <a:r>
              <a:rPr lang="en-NZ" sz="1400" dirty="0" err="1"/>
              <a:t>Siris</a:t>
            </a:r>
            <a:r>
              <a:rPr lang="en-NZ" sz="1400" dirty="0"/>
              <a:t> syndrome. American Journal of Medical Genetics, Part A, 188(8), 2460–2465 (2022)</a:t>
            </a:r>
          </a:p>
          <a:p>
            <a:r>
              <a:rPr lang="en-NZ" sz="1400" dirty="0"/>
              <a:t>Henry A, Rajasekaran V, Evans HM, Strauss M, Patel R, Greenslade M, Roberts AJ</a:t>
            </a:r>
            <a:r>
              <a:rPr lang="en-NZ" sz="1400" b="1" u="sng" dirty="0"/>
              <a:t>, Yap P. </a:t>
            </a:r>
            <a:r>
              <a:rPr lang="en-NZ" sz="1400" dirty="0"/>
              <a:t>An Atypical Case of Very Early-onset Familial Adenomatous Polyposis Associated With Focal Cortical Dysplasia. J </a:t>
            </a:r>
            <a:r>
              <a:rPr lang="en-NZ" sz="1400" dirty="0" err="1"/>
              <a:t>Pediatr</a:t>
            </a:r>
            <a:r>
              <a:rPr lang="en-NZ" sz="1400" dirty="0"/>
              <a:t> </a:t>
            </a:r>
            <a:r>
              <a:rPr lang="en-NZ" sz="1400" dirty="0" err="1"/>
              <a:t>Hematol</a:t>
            </a:r>
            <a:r>
              <a:rPr lang="en-NZ" sz="1400" dirty="0"/>
              <a:t> </a:t>
            </a:r>
            <a:r>
              <a:rPr lang="en-NZ" sz="1400" dirty="0" err="1"/>
              <a:t>Oncol</a:t>
            </a:r>
            <a:r>
              <a:rPr lang="en-NZ" sz="1400" dirty="0"/>
              <a:t>; 44(3):e743-e746 (2022), </a:t>
            </a:r>
            <a:r>
              <a:rPr lang="en-NZ" sz="1400" dirty="0" err="1"/>
              <a:t>doi</a:t>
            </a:r>
            <a:r>
              <a:rPr lang="en-NZ" sz="1400" dirty="0"/>
              <a:t>: 10.1097/MPH.0000000000002256. PMID: 34310467 </a:t>
            </a:r>
          </a:p>
          <a:p>
            <a:pPr marL="0" lvl="0" indent="0">
              <a:buNone/>
            </a:pPr>
            <a:endParaRPr lang="en-NZ" sz="1400" dirty="0"/>
          </a:p>
          <a:p>
            <a:pPr marL="0" lvl="0" indent="0">
              <a:buNone/>
            </a:pPr>
            <a:r>
              <a:rPr lang="en-NZ" sz="2900" dirty="0">
                <a:solidFill>
                  <a:prstClr val="black"/>
                </a:solidFill>
              </a:rPr>
              <a:t>Co-author (second/third)</a:t>
            </a:r>
          </a:p>
          <a:p>
            <a:r>
              <a:rPr lang="en-NZ" sz="1400" dirty="0"/>
              <a:t>Gordon H, Yap P, Hsiao K-C, Watson M, Purvis D. A novel pathogenic variant in the </a:t>
            </a:r>
            <a:r>
              <a:rPr lang="en-NZ" sz="1400" dirty="0" err="1"/>
              <a:t>corneodesmosin</a:t>
            </a:r>
            <a:r>
              <a:rPr lang="en-NZ" sz="1400" dirty="0"/>
              <a:t> gene causing generalized inflammatory peeling skin syndrome with marked eosinophilia and </a:t>
            </a:r>
            <a:r>
              <a:rPr lang="en-NZ" sz="1400" dirty="0" err="1"/>
              <a:t>trichorrhexis</a:t>
            </a:r>
            <a:r>
              <a:rPr lang="en-NZ" sz="1400" dirty="0"/>
              <a:t> </a:t>
            </a:r>
            <a:r>
              <a:rPr lang="en-NZ" sz="1400" dirty="0" err="1"/>
              <a:t>invaginata</a:t>
            </a:r>
            <a:r>
              <a:rPr lang="en-NZ" sz="1400" dirty="0"/>
              <a:t>. </a:t>
            </a:r>
            <a:r>
              <a:rPr lang="en-NZ" sz="1400" dirty="0" err="1"/>
              <a:t>Pediatr</a:t>
            </a:r>
            <a:r>
              <a:rPr lang="en-NZ" sz="1400" dirty="0"/>
              <a:t> </a:t>
            </a:r>
            <a:r>
              <a:rPr lang="en-NZ" sz="1400" dirty="0" err="1"/>
              <a:t>Dermatol</a:t>
            </a:r>
            <a:r>
              <a:rPr lang="en-NZ" sz="1400" dirty="0"/>
              <a:t>. 2022; 39: 268–272. doi:10.1111/pde.14939 </a:t>
            </a:r>
          </a:p>
          <a:p>
            <a:r>
              <a:rPr lang="en-NZ" sz="1400" dirty="0" err="1"/>
              <a:t>Sibbin</a:t>
            </a:r>
            <a:r>
              <a:rPr lang="en-NZ" sz="1400" dirty="0"/>
              <a:t>, K., Yap, P., Nyaga, D., Heller, R., Evans, S., Strachan, K., </a:t>
            </a:r>
            <a:r>
              <a:rPr lang="en-NZ" sz="1400" dirty="0" err="1"/>
              <a:t>Alburaiky</a:t>
            </a:r>
            <a:r>
              <a:rPr lang="en-NZ" sz="1400" dirty="0"/>
              <a:t>, S., Nguyen, H. (A.), Hermann-Le </a:t>
            </a:r>
            <a:r>
              <a:rPr lang="en-NZ" sz="1400" dirty="0" err="1"/>
              <a:t>Denmat</a:t>
            </a:r>
            <a:r>
              <a:rPr lang="en-NZ" sz="1400" dirty="0"/>
              <a:t>, S., </a:t>
            </a:r>
            <a:r>
              <a:rPr lang="en-NZ" sz="1400" dirty="0" err="1"/>
              <a:t>Ganley</a:t>
            </a:r>
            <a:r>
              <a:rPr lang="en-NZ" sz="1400" dirty="0"/>
              <a:t>, A. R. D., O'Sullivan, J. M., &amp; Bloomfield, F. H. (2022). A de novo ACTB gene pathogenic variant in identical twins with phenotypic variation for hydrops and </a:t>
            </a:r>
            <a:r>
              <a:rPr lang="en-NZ" sz="1400" dirty="0" err="1"/>
              <a:t>jejunal</a:t>
            </a:r>
            <a:r>
              <a:rPr lang="en-NZ" sz="1400" dirty="0"/>
              <a:t> atresia. American Journal of Medical Genetics Part A, 188A: 1299–1306. https://doi.org/10.1002/ajmg.a.62631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72253" y="1271240"/>
            <a:ext cx="6105294" cy="57790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NZ" dirty="0"/>
              <a:t>Co-author</a:t>
            </a:r>
          </a:p>
          <a:p>
            <a:endParaRPr lang="en-NZ" sz="1700" dirty="0"/>
          </a:p>
          <a:p>
            <a:r>
              <a:rPr lang="en-NZ" sz="1700" dirty="0"/>
              <a:t>Ariyama, H., </a:t>
            </a:r>
            <a:r>
              <a:rPr lang="en-NZ" sz="1700" dirty="0" err="1"/>
              <a:t>Tsukamura</a:t>
            </a:r>
            <a:r>
              <a:rPr lang="en-NZ" sz="1700" dirty="0"/>
              <a:t>, A., Miyatake, et. al. The mTOR-Dop1a-Agpat2 axis regulates nuclear phospholipid homeostasis, </a:t>
            </a:r>
            <a:r>
              <a:rPr lang="en-NZ" sz="1700" dirty="0" err="1"/>
              <a:t>iScience</a:t>
            </a:r>
            <a:r>
              <a:rPr lang="en-NZ" sz="1700" dirty="0"/>
              <a:t> (2026), </a:t>
            </a:r>
            <a:r>
              <a:rPr lang="en-NZ" sz="1700" dirty="0" err="1"/>
              <a:t>doi</a:t>
            </a:r>
            <a:r>
              <a:rPr lang="en-NZ" sz="1700" dirty="0"/>
              <a:t>: </a:t>
            </a:r>
            <a:r>
              <a:rPr lang="en-NZ" sz="1700" dirty="0">
                <a:hlinkClick r:id="rId4"/>
              </a:rPr>
              <a:t>https://doi.org/10.1016/j.isci.2026.115860</a:t>
            </a:r>
            <a:r>
              <a:rPr lang="en-NZ" sz="1700" dirty="0"/>
              <a:t>.</a:t>
            </a:r>
          </a:p>
          <a:p>
            <a:r>
              <a:rPr lang="en-NZ" sz="1700" dirty="0"/>
              <a:t>Hayashi, Y., Kajiwara, K., Mizuno, S. et al. Monoallelic and biallelic RNU4-2 variants in neurodevelopmental disorders. J Hum Genet 71, 327–334 (2026). https://doi.org/10.1038/s10038-025-01442-x</a:t>
            </a:r>
          </a:p>
          <a:p>
            <a:r>
              <a:rPr lang="en-NZ" sz="1700" dirty="0"/>
              <a:t>Hull, S., Sheck, L., Braatvedt, G., Mouat, F., Jefferies, C., </a:t>
            </a:r>
            <a:r>
              <a:rPr lang="en-NZ" sz="1700" b="1" u="sng" dirty="0"/>
              <a:t>Yap, P</a:t>
            </a:r>
            <a:r>
              <a:rPr lang="en-NZ" sz="1700" dirty="0"/>
              <a:t>., et. al. Vincent, A. L. (2024). The phenotypic spectrum of syndromic optic atrophy associated with variants in WFS1: with reclassification of p.Val606Gly as a likely benign variant. Ophthalmic Genetics, 1–8. </a:t>
            </a:r>
            <a:r>
              <a:rPr lang="en-NZ" sz="1700" dirty="0">
                <a:hlinkClick r:id="rId5"/>
              </a:rPr>
              <a:t>https://doi.org/10.1080/13816810.2024.2426561</a:t>
            </a:r>
            <a:endParaRPr lang="en-NZ" sz="1700" dirty="0"/>
          </a:p>
          <a:p>
            <a:r>
              <a:rPr lang="en-NZ" sz="1700" dirty="0"/>
              <a:t>Miyake, N., </a:t>
            </a:r>
            <a:r>
              <a:rPr lang="en-NZ" sz="1700" dirty="0" err="1"/>
              <a:t>Tsurusaki</a:t>
            </a:r>
            <a:r>
              <a:rPr lang="en-NZ" sz="1700" dirty="0"/>
              <a:t>, Y., Fukai, R. et al. Molecular diagnosis of 405 individuals with autism spectrum disorder. </a:t>
            </a:r>
            <a:r>
              <a:rPr lang="en-NZ" sz="1700" dirty="0" err="1"/>
              <a:t>Eur</a:t>
            </a:r>
            <a:r>
              <a:rPr lang="en-NZ" sz="1700" dirty="0"/>
              <a:t> J Hum Genet 32, 1551–1558 (2024). </a:t>
            </a:r>
            <a:r>
              <a:rPr lang="en-NZ" sz="1700" dirty="0">
                <a:hlinkClick r:id="rId6"/>
              </a:rPr>
              <a:t>https://doi.org/10.1038/s41431-023-01335-7</a:t>
            </a:r>
            <a:r>
              <a:rPr lang="en-NZ" sz="1700" dirty="0"/>
              <a:t> </a:t>
            </a:r>
          </a:p>
          <a:p>
            <a:r>
              <a:rPr lang="en-NZ" sz="1700" dirty="0" err="1"/>
              <a:t>Savarirayan</a:t>
            </a:r>
            <a:r>
              <a:rPr lang="en-NZ" sz="1700" dirty="0"/>
              <a:t> R, Hoover-Fong J, Yap P et al. New treatments for children with </a:t>
            </a:r>
            <a:r>
              <a:rPr lang="en-NZ" sz="1700" dirty="0" err="1"/>
              <a:t>achondroplasia.The</a:t>
            </a:r>
            <a:r>
              <a:rPr lang="en-NZ" sz="1700" dirty="0"/>
              <a:t> Lancet Child &amp; Adolescent Health, 8, 301-310</a:t>
            </a:r>
          </a:p>
          <a:p>
            <a:r>
              <a:rPr lang="en-NZ" sz="1700" dirty="0" err="1"/>
              <a:t>Zelha</a:t>
            </a:r>
            <a:r>
              <a:rPr lang="en-NZ" sz="1700" dirty="0"/>
              <a:t> N, </a:t>
            </a:r>
            <a:r>
              <a:rPr lang="en-NZ" sz="1700" dirty="0" err="1"/>
              <a:t>Deshwar</a:t>
            </a:r>
            <a:r>
              <a:rPr lang="en-NZ" sz="1700" dirty="0"/>
              <a:t> A, Huang Y, et. al. Rare de novo gain-of-function missense variants in DOT1L are associated with developmental delay and congenital anomalies The American Journal of Human Genetics, Volume 110, Issue 11, 1919 – 1937 (2023)</a:t>
            </a:r>
          </a:p>
          <a:p>
            <a:r>
              <a:rPr lang="en-NZ" sz="1700" dirty="0" err="1"/>
              <a:t>Shoubridge</a:t>
            </a:r>
            <a:r>
              <a:rPr lang="en-NZ" sz="1700" dirty="0"/>
              <a:t> C, </a:t>
            </a:r>
            <a:r>
              <a:rPr lang="en-NZ" sz="1700" dirty="0" err="1"/>
              <a:t>Dudding-Byth</a:t>
            </a:r>
            <a:r>
              <a:rPr lang="en-NZ" sz="1700" dirty="0"/>
              <a:t> T, </a:t>
            </a:r>
            <a:r>
              <a:rPr lang="en-NZ" sz="1700" dirty="0" err="1"/>
              <a:t>Pasquier</a:t>
            </a:r>
            <a:r>
              <a:rPr lang="en-NZ" sz="1700" dirty="0"/>
              <a:t> L, </a:t>
            </a:r>
            <a:r>
              <a:rPr lang="en-NZ" sz="1700" dirty="0" err="1"/>
              <a:t>Goel</a:t>
            </a:r>
            <a:r>
              <a:rPr lang="en-NZ" sz="1700" dirty="0"/>
              <a:t> H</a:t>
            </a:r>
            <a:r>
              <a:rPr lang="en-NZ" sz="1700" b="1" u="sng" dirty="0"/>
              <a:t>, Yap P</a:t>
            </a:r>
            <a:r>
              <a:rPr lang="en-NZ" sz="1700" dirty="0"/>
              <a:t>, McConnell V. IQSEC2-related encephalopathy in males due to missense variants in the </a:t>
            </a:r>
            <a:r>
              <a:rPr lang="en-NZ" sz="1700" dirty="0" err="1"/>
              <a:t>pleckstrin</a:t>
            </a:r>
            <a:r>
              <a:rPr lang="en-NZ" sz="1700" dirty="0"/>
              <a:t> homology domain. Clinical Genetics. 2022; 102(1): 72-77. doi:10.1111/cge.14136    </a:t>
            </a:r>
          </a:p>
          <a:p>
            <a:r>
              <a:rPr lang="en-NZ" sz="1700" dirty="0"/>
              <a:t>Whalen S, Shaw M, </a:t>
            </a:r>
            <a:r>
              <a:rPr lang="en-NZ" sz="1700" dirty="0" err="1"/>
              <a:t>Mignot</a:t>
            </a:r>
            <a:r>
              <a:rPr lang="en-NZ" sz="1700" dirty="0"/>
              <a:t> C, et. al. Further delineation of BCAP31-linked intellectual disability: description of 17 new families with </a:t>
            </a:r>
            <a:r>
              <a:rPr lang="en-NZ" sz="1700" dirty="0" err="1"/>
              <a:t>LoF</a:t>
            </a:r>
            <a:r>
              <a:rPr lang="en-NZ" sz="1700" dirty="0"/>
              <a:t> and missense variants. </a:t>
            </a:r>
            <a:r>
              <a:rPr lang="en-NZ" sz="1700" dirty="0" err="1"/>
              <a:t>Eur</a:t>
            </a:r>
            <a:r>
              <a:rPr lang="en-NZ" sz="1700" dirty="0"/>
              <a:t> J Hum Genet, 2021 Feb 18. </a:t>
            </a:r>
            <a:r>
              <a:rPr lang="en-NZ" sz="1700" dirty="0" err="1"/>
              <a:t>doi</a:t>
            </a:r>
            <a:r>
              <a:rPr lang="en-NZ" sz="1700" dirty="0"/>
              <a:t>: 10.1038/s41431-021-00821-0 .</a:t>
            </a:r>
          </a:p>
          <a:p>
            <a:r>
              <a:rPr lang="en-NZ" sz="1700" dirty="0"/>
              <a:t>Brunet T, </a:t>
            </a:r>
            <a:r>
              <a:rPr lang="en-NZ" sz="1700" dirty="0" err="1"/>
              <a:t>McWalter</a:t>
            </a:r>
            <a:r>
              <a:rPr lang="en-NZ" sz="1700" dirty="0"/>
              <a:t> K, </a:t>
            </a:r>
            <a:r>
              <a:rPr lang="en-NZ" sz="1700" dirty="0" err="1"/>
              <a:t>Mayerhanser</a:t>
            </a:r>
            <a:r>
              <a:rPr lang="en-NZ" sz="1700" dirty="0"/>
              <a:t> K, et. al. Defining the genotypic and phenotypic spectrum of X-linked MSL3-related disorder. Genet in Med 2020; 23: 2.</a:t>
            </a:r>
          </a:p>
          <a:p>
            <a:r>
              <a:rPr lang="en-NZ" sz="1700" dirty="0"/>
              <a:t>Byrne A B, </a:t>
            </a:r>
            <a:r>
              <a:rPr lang="en-NZ" sz="1700" dirty="0" err="1"/>
              <a:t>Mizumoto</a:t>
            </a:r>
            <a:r>
              <a:rPr lang="en-NZ" sz="1700" dirty="0"/>
              <a:t> S, Arts P, </a:t>
            </a:r>
            <a:r>
              <a:rPr lang="en-NZ" sz="1700" b="1" u="sng" dirty="0"/>
              <a:t>Yap P</a:t>
            </a:r>
            <a:r>
              <a:rPr lang="en-NZ" sz="1700" dirty="0"/>
              <a:t>, et al. </a:t>
            </a:r>
            <a:r>
              <a:rPr lang="en-NZ" sz="1700" dirty="0" err="1"/>
              <a:t>Pseudodiastrophic</a:t>
            </a:r>
            <a:r>
              <a:rPr lang="en-NZ" sz="1700" dirty="0"/>
              <a:t> dysplasia expands the known phenotypic spectrum of defects in proteoglycan biosynthesis. J Med Genet 2020;0:1–7. doi:10.1136/jmedgenet-2019-106700.</a:t>
            </a:r>
          </a:p>
          <a:p>
            <a:r>
              <a:rPr lang="en-NZ" sz="1700" dirty="0" err="1"/>
              <a:t>Sekiguchi</a:t>
            </a:r>
            <a:r>
              <a:rPr lang="en-NZ" sz="1700" dirty="0"/>
              <a:t>, F., </a:t>
            </a:r>
            <a:r>
              <a:rPr lang="en-NZ" sz="1700" dirty="0" err="1"/>
              <a:t>Tsurusaki</a:t>
            </a:r>
            <a:r>
              <a:rPr lang="en-NZ" sz="1700" dirty="0"/>
              <a:t>, Y., Okamoto, N., et al. Genetic abnormalities in a large cohort of Coffin–</a:t>
            </a:r>
            <a:r>
              <a:rPr lang="en-NZ" sz="1700" dirty="0" err="1"/>
              <a:t>Siris</a:t>
            </a:r>
            <a:r>
              <a:rPr lang="en-NZ" sz="1700" dirty="0"/>
              <a:t> syndrome patients. J Hum Genet 64, 1173–1186 (2019). https://doi.org/10.1038/s10038-019-0667-4.</a:t>
            </a:r>
          </a:p>
          <a:p>
            <a:r>
              <a:rPr lang="en-NZ" sz="1700" dirty="0" err="1"/>
              <a:t>Costantini</a:t>
            </a:r>
            <a:r>
              <a:rPr lang="en-NZ" sz="1700" dirty="0"/>
              <a:t> A., </a:t>
            </a:r>
            <a:r>
              <a:rPr lang="en-NZ" sz="1700" dirty="0" err="1"/>
              <a:t>Valta</a:t>
            </a:r>
            <a:r>
              <a:rPr lang="en-NZ" sz="1700" dirty="0"/>
              <a:t> H., </a:t>
            </a:r>
            <a:r>
              <a:rPr lang="en-NZ" sz="1700" dirty="0" err="1"/>
              <a:t>Baratang</a:t>
            </a:r>
            <a:r>
              <a:rPr lang="en-NZ" sz="1700" dirty="0"/>
              <a:t> N., </a:t>
            </a:r>
            <a:r>
              <a:rPr lang="en-NZ" sz="1700" b="1" u="sng" dirty="0"/>
              <a:t>Yap P.</a:t>
            </a:r>
            <a:r>
              <a:rPr lang="en-NZ" sz="1700" dirty="0"/>
              <a:t> et al. Novel fibronectin mutations and expansion of the phenotype in </a:t>
            </a:r>
            <a:r>
              <a:rPr lang="en-NZ" sz="1700" dirty="0" err="1"/>
              <a:t>spondylometaphyseal</a:t>
            </a:r>
            <a:r>
              <a:rPr lang="en-NZ" sz="1700" dirty="0"/>
              <a:t> dysplasia with “corner fractures”. Bone 2018. Accepted for publication 30 December 2018.</a:t>
            </a:r>
          </a:p>
          <a:p>
            <a:r>
              <a:rPr lang="en-NZ" sz="1800" dirty="0"/>
              <a:t>Gordon H, Yap P, Hsiao K-C, Watson M, Purvis D. A novel pathogenic variant in the </a:t>
            </a:r>
            <a:r>
              <a:rPr lang="en-NZ" sz="1800" dirty="0" err="1"/>
              <a:t>corneodesmosin</a:t>
            </a:r>
            <a:r>
              <a:rPr lang="en-NZ" sz="1800" dirty="0"/>
              <a:t> gene causing generalized inflammatory peeling skin syndrome with marked eosinophilia and </a:t>
            </a:r>
            <a:r>
              <a:rPr lang="en-NZ" sz="1800" dirty="0" err="1"/>
              <a:t>trichorrhexis</a:t>
            </a:r>
            <a:r>
              <a:rPr lang="en-NZ" sz="1800" dirty="0"/>
              <a:t> </a:t>
            </a:r>
            <a:r>
              <a:rPr lang="en-NZ" sz="1800" dirty="0" err="1"/>
              <a:t>invaginata</a:t>
            </a:r>
            <a:r>
              <a:rPr lang="en-NZ" sz="1800" dirty="0"/>
              <a:t>. </a:t>
            </a:r>
            <a:r>
              <a:rPr lang="en-NZ" sz="1800" dirty="0" err="1"/>
              <a:t>Pediatr</a:t>
            </a:r>
            <a:r>
              <a:rPr lang="en-NZ" sz="1800" dirty="0"/>
              <a:t> Dermatol. 2022; 39: 268–272. doi:10.1111/pde.14939 </a:t>
            </a:r>
          </a:p>
          <a:p>
            <a:r>
              <a:rPr lang="en-NZ" sz="1800" dirty="0" err="1"/>
              <a:t>Sibbin</a:t>
            </a:r>
            <a:r>
              <a:rPr lang="en-NZ" sz="1800" dirty="0"/>
              <a:t>, K., Yap, P., Nyaga, D., Heller, R., Evans, S., Strachan, K., </a:t>
            </a:r>
            <a:r>
              <a:rPr lang="en-NZ" sz="1800" dirty="0" err="1"/>
              <a:t>Alburaiky</a:t>
            </a:r>
            <a:r>
              <a:rPr lang="en-NZ" sz="1800" dirty="0"/>
              <a:t>, S., Nguyen, H. (A.), Hermann-Le </a:t>
            </a:r>
            <a:r>
              <a:rPr lang="en-NZ" sz="1800" dirty="0" err="1"/>
              <a:t>Denmat</a:t>
            </a:r>
            <a:r>
              <a:rPr lang="en-NZ" sz="1800" dirty="0"/>
              <a:t>, S., Ganley, A. R. D., O'Sullivan, J. M., &amp; Bloomfield, F. H. (2022). A de novo ACTB gene pathogenic variant in identical twins with phenotypic variation for hydrops and jejunal atresia. American Journal of Medical Genetics Part A, 188A: 1299–1306. https://doi.org/10.1002/ajmg.a.62631 </a:t>
            </a:r>
          </a:p>
          <a:p>
            <a:endParaRPr lang="en-NZ" sz="1700" dirty="0"/>
          </a:p>
        </p:txBody>
      </p:sp>
    </p:spTree>
    <p:extLst>
      <p:ext uri="{BB962C8B-B14F-4D97-AF65-F5344CB8AC3E}">
        <p14:creationId xmlns:p14="http://schemas.microsoft.com/office/powerpoint/2010/main" val="270253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463" y="131911"/>
            <a:ext cx="10515600" cy="1325563"/>
          </a:xfrm>
        </p:spPr>
        <p:txBody>
          <a:bodyPr/>
          <a:lstStyle/>
          <a:p>
            <a:r>
              <a:rPr lang="en-NZ" dirty="0"/>
              <a:t>Acknowledgement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3032" y="1825625"/>
            <a:ext cx="4926768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NZ" sz="3300" b="1" dirty="0"/>
              <a:t>Patients and Families </a:t>
            </a:r>
          </a:p>
          <a:p>
            <a:endParaRPr lang="en-NZ" dirty="0"/>
          </a:p>
          <a:p>
            <a:pPr marL="0" indent="0">
              <a:buNone/>
            </a:pPr>
            <a:r>
              <a:rPr lang="en-NZ" b="1" dirty="0"/>
              <a:t>University of Auckland</a:t>
            </a:r>
          </a:p>
          <a:p>
            <a:r>
              <a:rPr lang="en-NZ" dirty="0"/>
              <a:t>Print Lab - Prof. C Print, Dr P Le Quesne Stabej, Dr Z Ward</a:t>
            </a:r>
          </a:p>
          <a:p>
            <a:r>
              <a:rPr lang="en-NZ" dirty="0"/>
              <a:t>Bohlander Lab – Prof S Bohlander, Dr P </a:t>
            </a:r>
            <a:r>
              <a:rPr lang="en-NZ" dirty="0" err="1"/>
              <a:t>Kakadia</a:t>
            </a:r>
            <a:endParaRPr lang="en-NZ" dirty="0"/>
          </a:p>
          <a:p>
            <a:r>
              <a:rPr lang="en-NZ" dirty="0" err="1"/>
              <a:t>Liggins</a:t>
            </a:r>
            <a:r>
              <a:rPr lang="en-NZ" dirty="0"/>
              <a:t> Institute – Prof J O’Sullivan, Dr J Van Dyk</a:t>
            </a:r>
          </a:p>
          <a:p>
            <a:r>
              <a:rPr lang="en-NZ" dirty="0"/>
              <a:t>Dr H </a:t>
            </a:r>
            <a:r>
              <a:rPr lang="en-NZ" dirty="0" err="1"/>
              <a:t>Wihongi</a:t>
            </a:r>
            <a:r>
              <a:rPr lang="en-NZ" dirty="0"/>
              <a:t> – Maori Health Research </a:t>
            </a:r>
          </a:p>
          <a:p>
            <a:endParaRPr lang="en-NZ" dirty="0"/>
          </a:p>
          <a:p>
            <a:pPr marL="0" indent="0">
              <a:buNone/>
            </a:pPr>
            <a:r>
              <a:rPr lang="en-NZ" b="1" dirty="0"/>
              <a:t>Te </a:t>
            </a:r>
            <a:r>
              <a:rPr lang="en-NZ" b="1" dirty="0" err="1"/>
              <a:t>Whatu</a:t>
            </a:r>
            <a:r>
              <a:rPr lang="en-NZ" b="1" dirty="0"/>
              <a:t> </a:t>
            </a:r>
            <a:r>
              <a:rPr lang="en-NZ" b="1" dirty="0" err="1"/>
              <a:t>Ora</a:t>
            </a:r>
            <a:r>
              <a:rPr lang="en-NZ" b="1" dirty="0"/>
              <a:t> Te </a:t>
            </a:r>
            <a:r>
              <a:rPr lang="en-NZ" b="1" dirty="0" err="1"/>
              <a:t>Toka</a:t>
            </a:r>
            <a:r>
              <a:rPr lang="en-NZ" b="1" dirty="0"/>
              <a:t> </a:t>
            </a:r>
            <a:r>
              <a:rPr lang="en-NZ" b="1" dirty="0" err="1"/>
              <a:t>Tumai</a:t>
            </a:r>
            <a:r>
              <a:rPr lang="en-NZ" b="1" dirty="0"/>
              <a:t> Auckland </a:t>
            </a:r>
          </a:p>
          <a:p>
            <a:r>
              <a:rPr lang="en-NZ" dirty="0"/>
              <a:t>Genetic Health Service New Zealand (Auckland)</a:t>
            </a:r>
          </a:p>
          <a:p>
            <a:r>
              <a:rPr lang="en-NZ" dirty="0"/>
              <a:t>Maternal-</a:t>
            </a:r>
            <a:r>
              <a:rPr lang="en-NZ" dirty="0" err="1"/>
              <a:t>Fetal</a:t>
            </a:r>
            <a:r>
              <a:rPr lang="en-NZ" dirty="0"/>
              <a:t> Medicine, ACH</a:t>
            </a:r>
          </a:p>
          <a:p>
            <a:r>
              <a:rPr lang="en-NZ" dirty="0"/>
              <a:t>Starship Children Hospital</a:t>
            </a:r>
          </a:p>
          <a:p>
            <a:r>
              <a:rPr lang="en-NZ" dirty="0"/>
              <a:t>Starship Foundation Clinical Trial Support </a:t>
            </a:r>
          </a:p>
          <a:p>
            <a:r>
              <a:rPr lang="en-NZ" dirty="0"/>
              <a:t>Diagnostic Genetics, LabPlus, Auckland City Hospital</a:t>
            </a:r>
          </a:p>
          <a:p>
            <a:r>
              <a:rPr lang="en-NZ" dirty="0"/>
              <a:t>M </a:t>
            </a:r>
            <a:r>
              <a:rPr lang="en-NZ" dirty="0" err="1"/>
              <a:t>Woodnorth</a:t>
            </a:r>
            <a:r>
              <a:rPr lang="en-NZ" dirty="0"/>
              <a:t> (Research Office)</a:t>
            </a:r>
          </a:p>
          <a:p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890162" y="1868355"/>
            <a:ext cx="4507646" cy="465267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NZ" b="1" dirty="0"/>
              <a:t>Victorian Clinical Genetic Services, Murdoch </a:t>
            </a:r>
            <a:r>
              <a:rPr lang="en-NZ" b="1" dirty="0" err="1"/>
              <a:t>Childrens</a:t>
            </a:r>
            <a:r>
              <a:rPr lang="en-NZ" b="1" dirty="0"/>
              <a:t> Research Institute, Melbourne, Australia</a:t>
            </a:r>
          </a:p>
          <a:p>
            <a:r>
              <a:rPr lang="en-NZ" dirty="0"/>
              <a:t>Prof R Savarirayan</a:t>
            </a:r>
          </a:p>
          <a:p>
            <a:r>
              <a:rPr lang="en-NZ" dirty="0"/>
              <a:t>Prof Z Stark</a:t>
            </a:r>
          </a:p>
          <a:p>
            <a:r>
              <a:rPr lang="en-NZ" dirty="0"/>
              <a:t>Prof TY Tan</a:t>
            </a:r>
          </a:p>
          <a:p>
            <a:r>
              <a:rPr lang="en-NZ" dirty="0"/>
              <a:t>Undiagnosed Disease Network - Australia</a:t>
            </a:r>
          </a:p>
          <a:p>
            <a:endParaRPr lang="en-NZ" dirty="0"/>
          </a:p>
          <a:p>
            <a:pPr marL="0" indent="0">
              <a:buNone/>
            </a:pPr>
            <a:r>
              <a:rPr lang="en-NZ" b="1" dirty="0"/>
              <a:t>International Collaborators</a:t>
            </a:r>
          </a:p>
          <a:p>
            <a:pPr marL="0" indent="0">
              <a:buNone/>
            </a:pPr>
            <a:r>
              <a:rPr lang="en-NZ" dirty="0"/>
              <a:t>Prof G Nishimura (Japan)</a:t>
            </a:r>
          </a:p>
          <a:p>
            <a:pPr marL="0" indent="0">
              <a:buNone/>
            </a:pPr>
            <a:r>
              <a:rPr lang="en-NZ" dirty="0"/>
              <a:t>Prof S Cooper &amp; Dr L Riley (Sydney, Australia)</a:t>
            </a:r>
          </a:p>
          <a:p>
            <a:pPr marL="0" indent="0">
              <a:buNone/>
            </a:pPr>
            <a:r>
              <a:rPr lang="en-NZ" dirty="0"/>
              <a:t>Prof H </a:t>
            </a:r>
            <a:r>
              <a:rPr lang="en-NZ" dirty="0" err="1"/>
              <a:t>Opperman</a:t>
            </a:r>
            <a:r>
              <a:rPr lang="en-NZ" dirty="0"/>
              <a:t> &amp; Dr MJ </a:t>
            </a:r>
            <a:r>
              <a:rPr lang="en-NZ" dirty="0" err="1"/>
              <a:t>Rahimi</a:t>
            </a:r>
            <a:r>
              <a:rPr lang="en-NZ" dirty="0"/>
              <a:t> (</a:t>
            </a:r>
            <a:r>
              <a:rPr lang="en-NZ" dirty="0" err="1"/>
              <a:t>Lepzig</a:t>
            </a:r>
            <a:r>
              <a:rPr lang="en-NZ" dirty="0"/>
              <a:t>, Germany)</a:t>
            </a:r>
          </a:p>
          <a:p>
            <a:pPr marL="0" indent="0">
              <a:buNone/>
            </a:pPr>
            <a:r>
              <a:rPr lang="en-NZ" dirty="0"/>
              <a:t>Prof B Myers (Utah, USA)</a:t>
            </a:r>
          </a:p>
          <a:p>
            <a:endParaRPr lang="en-NZ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7" y="5894"/>
            <a:ext cx="1105401" cy="10839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" y="3499821"/>
            <a:ext cx="1050523" cy="10147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1" y="4673585"/>
            <a:ext cx="1108324" cy="10667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" y="5706717"/>
            <a:ext cx="1085752" cy="8143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757" y="2403341"/>
            <a:ext cx="1131184" cy="11503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3074" y="-41236"/>
            <a:ext cx="1793342" cy="16718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6447" y="-100164"/>
            <a:ext cx="1848788" cy="17389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7" y="1063281"/>
            <a:ext cx="1138612" cy="13400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75235" y="-41236"/>
            <a:ext cx="1816765" cy="68585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A645C5-39B4-D2AD-E046-454534370E91}"/>
              </a:ext>
            </a:extLst>
          </p:cNvPr>
          <p:cNvSpPr txBox="1"/>
          <p:nvPr/>
        </p:nvSpPr>
        <p:spPr>
          <a:xfrm>
            <a:off x="4707785" y="6001961"/>
            <a:ext cx="2569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6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4471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71A2C451AD7048910DA6DEA2488317" ma:contentTypeVersion="20" ma:contentTypeDescription="Create a new document." ma:contentTypeScope="" ma:versionID="1ca20d582025bfafe8c19c8294575cc4">
  <xsd:schema xmlns:xsd="http://www.w3.org/2001/XMLSchema" xmlns:xs="http://www.w3.org/2001/XMLSchema" xmlns:p="http://schemas.microsoft.com/office/2006/metadata/properties" xmlns:ns2="bf35552f-941d-41e0-8558-2b0be7daaf4e" xmlns:ns3="93291534-23e9-4d47-8162-80c46ed165c0" targetNamespace="http://schemas.microsoft.com/office/2006/metadata/properties" ma:root="true" ma:fieldsID="9f8a551cf03962af003b612762f8d453" ns2:_="" ns3:_="">
    <xsd:import namespace="bf35552f-941d-41e0-8558-2b0be7daaf4e"/>
    <xsd:import namespace="93291534-23e9-4d47-8162-80c46ed165c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35552f-941d-41e0-8558-2b0be7daaf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f76d1e33-dd19-4096-ae5a-fd728fc352cd}" ma:internalName="TaxCatchAll" ma:showField="CatchAllData" ma:web="bf35552f-941d-41e0-8558-2b0be7daaf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91534-23e9-4d47-8162-80c46ed165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5b10db12-e8d9-493e-8163-d2c116aa1f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35552f-941d-41e0-8558-2b0be7daaf4e" xsi:nil="true"/>
    <lcf76f155ced4ddcb4097134ff3c332f xmlns="93291534-23e9-4d47-8162-80c46ed165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EB9BEC7-9646-42BC-9631-A062732B6689}"/>
</file>

<file path=customXml/itemProps2.xml><?xml version="1.0" encoding="utf-8"?>
<ds:datastoreItem xmlns:ds="http://schemas.openxmlformats.org/officeDocument/2006/customXml" ds:itemID="{587D84BD-9B50-4675-B9C0-C6E13D0D02BB}"/>
</file>

<file path=customXml/itemProps3.xml><?xml version="1.0" encoding="utf-8"?>
<ds:datastoreItem xmlns:ds="http://schemas.openxmlformats.org/officeDocument/2006/customXml" ds:itemID="{15161D71-BE4F-4C0E-AF50-5E350908C397}"/>
</file>

<file path=docMetadata/LabelInfo.xml><?xml version="1.0" encoding="utf-8"?>
<clbl:labelList xmlns:clbl="http://schemas.microsoft.com/office/2020/mipLabelMetadata">
  <clbl:label id="{b75eb9d1-7479-4f8a-9240-cc5b19dbbc64}" enabled="1" method="Standard" siteId="{d1b36e95-0d50-42e9-958f-b63fa906bea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6847</TotalTime>
  <Words>1971</Words>
  <Application>Microsoft Office PowerPoint</Application>
  <PresentationFormat>Widescreen</PresentationFormat>
  <Paragraphs>183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  From Variant to Value: Ultrarare Syndromes with a Skeletal Dysplasia Flair</vt:lpstr>
      <vt:lpstr>Overview</vt:lpstr>
      <vt:lpstr>Summary of MD Projects</vt:lpstr>
      <vt:lpstr>Case 1 – Novel gene association</vt:lpstr>
      <vt:lpstr>Proband-parent trio exome</vt:lpstr>
      <vt:lpstr>PowerPoint Presentation</vt:lpstr>
      <vt:lpstr>Case 2 – Functional characterisation &amp; phenotype expansion</vt:lpstr>
      <vt:lpstr>Functional validation (GRK2 missense variants)</vt:lpstr>
      <vt:lpstr>Functional Characterization of Novel GRK2 Missense Variants and Phenotypic Expansion on GRK2-related Short-Rib Thoracic Dysplasia Patrick Yap1#, Zoe Ward1,2#, Ollie Amakon3*, Simran Sidhu3*, Elaine Zhang4,5, Purvi M. Kakadia6, Michael Gattas7, Rachel Austin7, Megan Leask8, John Christodoulou4,9, Australian Undiagnosed Disease Network (UDN-Aus) Consortium10, John J. G. Tesmer11, Cristin G. Print1,2, Stefan K. Bohlander6, Benjamin R. Myers3$, Polona Le Quesne Stabej1$ </vt:lpstr>
      <vt:lpstr>PowerPoint Presentation</vt:lpstr>
      <vt:lpstr>The Value &amp; Feasibility of MDT Meetings</vt:lpstr>
      <vt:lpstr>Publication in Peer-reviewed Journal</vt:lpstr>
      <vt:lpstr>Acknowledgement</vt:lpstr>
    </vt:vector>
  </TitlesOfParts>
  <Company>healthAlliance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Yap (ADHB)</dc:creator>
  <cp:lastModifiedBy>Patrick Yap</cp:lastModifiedBy>
  <cp:revision>102</cp:revision>
  <dcterms:created xsi:type="dcterms:W3CDTF">2024-09-25T13:09:31Z</dcterms:created>
  <dcterms:modified xsi:type="dcterms:W3CDTF">2026-08-04T20:57:28Z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0x0101008171A2C451AD7048910DA6DEA2488317</vt:lpwstr>
  </property>
</Properties>
</file>